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76"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6" d="100"/>
          <a:sy n="56" d="100"/>
        </p:scale>
        <p:origin x="1074"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54C2B4E-9493-46E0-B2C0-1ECDD41EAE17}" type="datetimeFigureOut">
              <a:rPr lang="en-US" smtClean="0"/>
              <a:t>1/14/2024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5D9892-7DB0-42E1-894F-D6575880587C}" type="slidenum">
              <a:rPr lang="en-US" smtClean="0"/>
              <a:t>‹#›</a:t>
            </a:fld>
            <a:endParaRPr lang="en-US"/>
          </a:p>
        </p:txBody>
      </p:sp>
    </p:spTree>
    <p:extLst>
      <p:ext uri="{BB962C8B-B14F-4D97-AF65-F5344CB8AC3E}">
        <p14:creationId xmlns:p14="http://schemas.microsoft.com/office/powerpoint/2010/main" val="23915771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54C2B4E-9493-46E0-B2C0-1ECDD41EAE17}" type="datetimeFigureOut">
              <a:rPr lang="en-US" smtClean="0"/>
              <a:t>1/14/2024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5D9892-7DB0-42E1-894F-D6575880587C}" type="slidenum">
              <a:rPr lang="en-US" smtClean="0"/>
              <a:t>‹#›</a:t>
            </a:fld>
            <a:endParaRPr lang="en-US"/>
          </a:p>
        </p:txBody>
      </p:sp>
    </p:spTree>
    <p:extLst>
      <p:ext uri="{BB962C8B-B14F-4D97-AF65-F5344CB8AC3E}">
        <p14:creationId xmlns:p14="http://schemas.microsoft.com/office/powerpoint/2010/main" val="29372139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54C2B4E-9493-46E0-B2C0-1ECDD41EAE17}" type="datetimeFigureOut">
              <a:rPr lang="en-US" smtClean="0"/>
              <a:t>1/14/2024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5D9892-7DB0-42E1-894F-D6575880587C}" type="slidenum">
              <a:rPr lang="en-US" smtClean="0"/>
              <a:t>‹#›</a:t>
            </a:fld>
            <a:endParaRPr lang="en-US"/>
          </a:p>
        </p:txBody>
      </p:sp>
    </p:spTree>
    <p:extLst>
      <p:ext uri="{BB962C8B-B14F-4D97-AF65-F5344CB8AC3E}">
        <p14:creationId xmlns:p14="http://schemas.microsoft.com/office/powerpoint/2010/main" val="10613846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54C2B4E-9493-46E0-B2C0-1ECDD41EAE17}" type="datetimeFigureOut">
              <a:rPr lang="en-US" smtClean="0"/>
              <a:t>1/14/2024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5D9892-7DB0-42E1-894F-D6575880587C}" type="slidenum">
              <a:rPr lang="en-US" smtClean="0"/>
              <a:t>‹#›</a:t>
            </a:fld>
            <a:endParaRPr lang="en-US"/>
          </a:p>
        </p:txBody>
      </p:sp>
    </p:spTree>
    <p:extLst>
      <p:ext uri="{BB962C8B-B14F-4D97-AF65-F5344CB8AC3E}">
        <p14:creationId xmlns:p14="http://schemas.microsoft.com/office/powerpoint/2010/main" val="9592280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54C2B4E-9493-46E0-B2C0-1ECDD41EAE17}" type="datetimeFigureOut">
              <a:rPr lang="en-US" smtClean="0"/>
              <a:t>1/14/2024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5D9892-7DB0-42E1-894F-D6575880587C}" type="slidenum">
              <a:rPr lang="en-US" smtClean="0"/>
              <a:t>‹#›</a:t>
            </a:fld>
            <a:endParaRPr lang="en-US"/>
          </a:p>
        </p:txBody>
      </p:sp>
    </p:spTree>
    <p:extLst>
      <p:ext uri="{BB962C8B-B14F-4D97-AF65-F5344CB8AC3E}">
        <p14:creationId xmlns:p14="http://schemas.microsoft.com/office/powerpoint/2010/main" val="9791293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54C2B4E-9493-46E0-B2C0-1ECDD41EAE17}" type="datetimeFigureOut">
              <a:rPr lang="en-US" smtClean="0"/>
              <a:t>1/14/2024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5D9892-7DB0-42E1-894F-D6575880587C}" type="slidenum">
              <a:rPr lang="en-US" smtClean="0"/>
              <a:t>‹#›</a:t>
            </a:fld>
            <a:endParaRPr lang="en-US"/>
          </a:p>
        </p:txBody>
      </p:sp>
    </p:spTree>
    <p:extLst>
      <p:ext uri="{BB962C8B-B14F-4D97-AF65-F5344CB8AC3E}">
        <p14:creationId xmlns:p14="http://schemas.microsoft.com/office/powerpoint/2010/main" val="27697671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54C2B4E-9493-46E0-B2C0-1ECDD41EAE17}" type="datetimeFigureOut">
              <a:rPr lang="en-US" smtClean="0"/>
              <a:t>1/14/2024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65D9892-7DB0-42E1-894F-D6575880587C}" type="slidenum">
              <a:rPr lang="en-US" smtClean="0"/>
              <a:t>‹#›</a:t>
            </a:fld>
            <a:endParaRPr lang="en-US"/>
          </a:p>
        </p:txBody>
      </p:sp>
    </p:spTree>
    <p:extLst>
      <p:ext uri="{BB962C8B-B14F-4D97-AF65-F5344CB8AC3E}">
        <p14:creationId xmlns:p14="http://schemas.microsoft.com/office/powerpoint/2010/main" val="13296489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54C2B4E-9493-46E0-B2C0-1ECDD41EAE17}" type="datetimeFigureOut">
              <a:rPr lang="en-US" smtClean="0"/>
              <a:t>1/14/2024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65D9892-7DB0-42E1-894F-D6575880587C}" type="slidenum">
              <a:rPr lang="en-US" smtClean="0"/>
              <a:t>‹#›</a:t>
            </a:fld>
            <a:endParaRPr lang="en-US"/>
          </a:p>
        </p:txBody>
      </p:sp>
    </p:spTree>
    <p:extLst>
      <p:ext uri="{BB962C8B-B14F-4D97-AF65-F5344CB8AC3E}">
        <p14:creationId xmlns:p14="http://schemas.microsoft.com/office/powerpoint/2010/main" val="13205594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54C2B4E-9493-46E0-B2C0-1ECDD41EAE17}" type="datetimeFigureOut">
              <a:rPr lang="en-US" smtClean="0"/>
              <a:t>1/14/2024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65D9892-7DB0-42E1-894F-D6575880587C}" type="slidenum">
              <a:rPr lang="en-US" smtClean="0"/>
              <a:t>‹#›</a:t>
            </a:fld>
            <a:endParaRPr lang="en-US"/>
          </a:p>
        </p:txBody>
      </p:sp>
    </p:spTree>
    <p:extLst>
      <p:ext uri="{BB962C8B-B14F-4D97-AF65-F5344CB8AC3E}">
        <p14:creationId xmlns:p14="http://schemas.microsoft.com/office/powerpoint/2010/main" val="2474793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54C2B4E-9493-46E0-B2C0-1ECDD41EAE17}" type="datetimeFigureOut">
              <a:rPr lang="en-US" smtClean="0"/>
              <a:t>1/14/2024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5D9892-7DB0-42E1-894F-D6575880587C}" type="slidenum">
              <a:rPr lang="en-US" smtClean="0"/>
              <a:t>‹#›</a:t>
            </a:fld>
            <a:endParaRPr lang="en-US"/>
          </a:p>
        </p:txBody>
      </p:sp>
    </p:spTree>
    <p:extLst>
      <p:ext uri="{BB962C8B-B14F-4D97-AF65-F5344CB8AC3E}">
        <p14:creationId xmlns:p14="http://schemas.microsoft.com/office/powerpoint/2010/main" val="6522813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54C2B4E-9493-46E0-B2C0-1ECDD41EAE17}" type="datetimeFigureOut">
              <a:rPr lang="en-US" smtClean="0"/>
              <a:t>1/14/2024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5D9892-7DB0-42E1-894F-D6575880587C}" type="slidenum">
              <a:rPr lang="en-US" smtClean="0"/>
              <a:t>‹#›</a:t>
            </a:fld>
            <a:endParaRPr lang="en-US"/>
          </a:p>
        </p:txBody>
      </p:sp>
    </p:spTree>
    <p:extLst>
      <p:ext uri="{BB962C8B-B14F-4D97-AF65-F5344CB8AC3E}">
        <p14:creationId xmlns:p14="http://schemas.microsoft.com/office/powerpoint/2010/main" val="14681272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4C2B4E-9493-46E0-B2C0-1ECDD41EAE17}" type="datetimeFigureOut">
              <a:rPr lang="en-US" smtClean="0"/>
              <a:t>1/14/2024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D9892-7DB0-42E1-894F-D6575880587C}" type="slidenum">
              <a:rPr lang="en-US" smtClean="0"/>
              <a:t>‹#›</a:t>
            </a:fld>
            <a:endParaRPr lang="en-US"/>
          </a:p>
        </p:txBody>
      </p:sp>
    </p:spTree>
    <p:extLst>
      <p:ext uri="{BB962C8B-B14F-4D97-AF65-F5344CB8AC3E}">
        <p14:creationId xmlns:p14="http://schemas.microsoft.com/office/powerpoint/2010/main" val="16552264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a-IR" dirty="0" smtClean="0"/>
              <a:t>مدیریت مورد و حمایت های روانی </a:t>
            </a:r>
            <a:endParaRPr lang="en-US" dirty="0"/>
          </a:p>
        </p:txBody>
      </p:sp>
      <p:sp>
        <p:nvSpPr>
          <p:cNvPr id="3" name="Subtitle 2"/>
          <p:cNvSpPr>
            <a:spLocks noGrp="1"/>
          </p:cNvSpPr>
          <p:nvPr>
            <p:ph type="subTitle" idx="1"/>
          </p:nvPr>
        </p:nvSpPr>
        <p:spPr/>
        <p:txBody>
          <a:bodyPr/>
          <a:lstStyle/>
          <a:p>
            <a:r>
              <a:rPr lang="fa-IR" dirty="0" smtClean="0">
                <a:cs typeface="B Mitra" pitchFamily="2" charset="-78"/>
              </a:rPr>
              <a:t>دکتر حکیم زاده </a:t>
            </a:r>
          </a:p>
          <a:p>
            <a:r>
              <a:rPr lang="fa-IR" dirty="0" smtClean="0">
                <a:cs typeface="B Mitra" pitchFamily="2" charset="-78"/>
              </a:rPr>
              <a:t>دکتری تخصصی روانشناسی بالینی </a:t>
            </a:r>
          </a:p>
          <a:p>
            <a:r>
              <a:rPr lang="fa-IR" dirty="0" smtClean="0">
                <a:cs typeface="B Mitra" pitchFamily="2" charset="-78"/>
              </a:rPr>
              <a:t>تیر ماه 1401</a:t>
            </a:r>
            <a:endParaRPr lang="en-US" dirty="0">
              <a:cs typeface="B Mitra" pitchFamily="2" charset="-78"/>
            </a:endParaRPr>
          </a:p>
        </p:txBody>
      </p:sp>
    </p:spTree>
    <p:extLst>
      <p:ext uri="{BB962C8B-B14F-4D97-AF65-F5344CB8AC3E}">
        <p14:creationId xmlns:p14="http://schemas.microsoft.com/office/powerpoint/2010/main" val="6389531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SA" sz="3600" dirty="0">
                <a:ea typeface="Calibri"/>
                <a:cs typeface="B Zar"/>
              </a:rPr>
              <a:t>مددکار در مدیریت مورد چه کارهایی را انجام میدهد</a:t>
            </a:r>
            <a:endParaRPr lang="en-US" sz="3600" dirty="0"/>
          </a:p>
        </p:txBody>
      </p:sp>
      <p:sp>
        <p:nvSpPr>
          <p:cNvPr id="3" name="Content Placeholder 2"/>
          <p:cNvSpPr>
            <a:spLocks noGrp="1"/>
          </p:cNvSpPr>
          <p:nvPr>
            <p:ph idx="1"/>
          </p:nvPr>
        </p:nvSpPr>
        <p:spPr/>
        <p:txBody>
          <a:bodyPr/>
          <a:lstStyle/>
          <a:p>
            <a:pPr algn="r" rtl="1"/>
            <a:r>
              <a:rPr lang="ar-SA" dirty="0">
                <a:ea typeface="Calibri"/>
                <a:cs typeface="B Zar"/>
              </a:rPr>
              <a:t>گزینش و ارزیابی </a:t>
            </a:r>
            <a:endParaRPr lang="fa-IR" dirty="0" smtClean="0">
              <a:ea typeface="Calibri"/>
              <a:cs typeface="B Zar"/>
            </a:endParaRPr>
          </a:p>
          <a:p>
            <a:pPr algn="r" rtl="1"/>
            <a:r>
              <a:rPr lang="ar-SA" dirty="0" smtClean="0">
                <a:ea typeface="Calibri"/>
                <a:cs typeface="B Zar"/>
              </a:rPr>
              <a:t>واسطه </a:t>
            </a:r>
            <a:r>
              <a:rPr lang="ar-SA" dirty="0">
                <a:ea typeface="Calibri"/>
                <a:cs typeface="B Zar"/>
              </a:rPr>
              <a:t>گری برای منابع </a:t>
            </a:r>
            <a:endParaRPr lang="fa-IR" dirty="0" smtClean="0">
              <a:ea typeface="Calibri"/>
              <a:cs typeface="B Zar"/>
            </a:endParaRPr>
          </a:p>
          <a:p>
            <a:pPr algn="r" rtl="1"/>
            <a:r>
              <a:rPr lang="ar-SA" dirty="0" smtClean="0">
                <a:ea typeface="Calibri"/>
                <a:cs typeface="B Zar"/>
              </a:rPr>
              <a:t>توسعه </a:t>
            </a:r>
            <a:r>
              <a:rPr lang="ar-SA" dirty="0">
                <a:ea typeface="Calibri"/>
                <a:cs typeface="B Zar"/>
              </a:rPr>
              <a:t>برنامه های موردی </a:t>
            </a:r>
            <a:endParaRPr lang="fa-IR" dirty="0" smtClean="0">
              <a:ea typeface="Calibri"/>
              <a:cs typeface="B Zar"/>
            </a:endParaRPr>
          </a:p>
          <a:p>
            <a:pPr algn="r" rtl="1"/>
            <a:r>
              <a:rPr lang="ar-SA" dirty="0" smtClean="0">
                <a:ea typeface="Calibri"/>
                <a:cs typeface="B Zar"/>
              </a:rPr>
              <a:t>تعیین </a:t>
            </a:r>
            <a:r>
              <a:rPr lang="ar-SA" dirty="0">
                <a:ea typeface="Calibri"/>
                <a:cs typeface="B Zar"/>
              </a:rPr>
              <a:t>صلاحیت افراد برای دریافت </a:t>
            </a:r>
            <a:r>
              <a:rPr lang="ar-SA" dirty="0" smtClean="0">
                <a:ea typeface="Calibri"/>
                <a:cs typeface="B Zar"/>
              </a:rPr>
              <a:t>مزایا</a:t>
            </a:r>
            <a:endParaRPr lang="fa-IR" dirty="0" smtClean="0">
              <a:ea typeface="Calibri"/>
              <a:cs typeface="B Zar"/>
            </a:endParaRPr>
          </a:p>
          <a:p>
            <a:pPr algn="r" rtl="1"/>
            <a:r>
              <a:rPr lang="ar-SA" dirty="0" smtClean="0">
                <a:ea typeface="Calibri"/>
                <a:cs typeface="B Zar"/>
              </a:rPr>
              <a:t> </a:t>
            </a:r>
            <a:r>
              <a:rPr lang="ar-SA" dirty="0">
                <a:ea typeface="Calibri"/>
                <a:cs typeface="B Zar"/>
              </a:rPr>
              <a:t>ارزیابی پیشرفت</a:t>
            </a:r>
            <a:endParaRPr lang="en-US" dirty="0"/>
          </a:p>
        </p:txBody>
      </p:sp>
    </p:spTree>
    <p:extLst>
      <p:ext uri="{BB962C8B-B14F-4D97-AF65-F5344CB8AC3E}">
        <p14:creationId xmlns:p14="http://schemas.microsoft.com/office/powerpoint/2010/main" val="17008974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pPr algn="r" rtl="1"/>
            <a:r>
              <a:rPr lang="ar-SA" dirty="0">
                <a:ea typeface="Calibri"/>
                <a:cs typeface="B Zar"/>
              </a:rPr>
              <a:t>ارزیابی فردی </a:t>
            </a:r>
            <a:endParaRPr lang="fa-IR" dirty="0" smtClean="0">
              <a:ea typeface="Calibri"/>
              <a:cs typeface="B Zar"/>
            </a:endParaRPr>
          </a:p>
          <a:p>
            <a:pPr algn="r" rtl="1"/>
            <a:r>
              <a:rPr lang="fa-IR" dirty="0" smtClean="0">
                <a:ea typeface="Calibri"/>
                <a:cs typeface="B Zar"/>
              </a:rPr>
              <a:t> </a:t>
            </a:r>
            <a:r>
              <a:rPr lang="ar-SA" dirty="0">
                <a:solidFill>
                  <a:prstClr val="black"/>
                </a:solidFill>
                <a:ea typeface="Calibri"/>
                <a:cs typeface="B Zar"/>
              </a:rPr>
              <a:t>ارزیابی </a:t>
            </a:r>
            <a:r>
              <a:rPr lang="ar-SA" dirty="0" smtClean="0">
                <a:ea typeface="Calibri"/>
                <a:cs typeface="B Zar"/>
              </a:rPr>
              <a:t>وضعیت سرپناه</a:t>
            </a:r>
            <a:r>
              <a:rPr lang="fa-IR" dirty="0" smtClean="0">
                <a:ea typeface="Calibri"/>
                <a:cs typeface="B Zar"/>
              </a:rPr>
              <a:t> </a:t>
            </a:r>
          </a:p>
          <a:p>
            <a:pPr algn="r" rtl="1"/>
            <a:r>
              <a:rPr lang="ar-SA" dirty="0">
                <a:solidFill>
                  <a:prstClr val="black"/>
                </a:solidFill>
                <a:ea typeface="Calibri"/>
                <a:cs typeface="B Zar"/>
              </a:rPr>
              <a:t>ارزیابی وضعیت</a:t>
            </a:r>
            <a:r>
              <a:rPr lang="ar-SA" dirty="0" smtClean="0">
                <a:ea typeface="Calibri"/>
                <a:cs typeface="B Zar"/>
              </a:rPr>
              <a:t> </a:t>
            </a:r>
            <a:r>
              <a:rPr lang="ar-SA" dirty="0">
                <a:ea typeface="Calibri"/>
                <a:cs typeface="B Zar"/>
              </a:rPr>
              <a:t>اشتغال و آماده سازی شغلی </a:t>
            </a:r>
            <a:endParaRPr lang="fa-IR" dirty="0" smtClean="0">
              <a:ea typeface="Calibri"/>
              <a:cs typeface="B Zar"/>
            </a:endParaRPr>
          </a:p>
          <a:p>
            <a:pPr algn="r" rtl="1"/>
            <a:r>
              <a:rPr lang="ar-SA" dirty="0">
                <a:solidFill>
                  <a:prstClr val="black"/>
                </a:solidFill>
                <a:ea typeface="Calibri"/>
                <a:cs typeface="B Zar"/>
              </a:rPr>
              <a:t>ارزیابی وضعیت </a:t>
            </a:r>
            <a:r>
              <a:rPr lang="ar-SA" dirty="0" smtClean="0">
                <a:ea typeface="Calibri"/>
                <a:cs typeface="B Zar"/>
              </a:rPr>
              <a:t>خدمات </a:t>
            </a:r>
            <a:r>
              <a:rPr lang="ar-SA" dirty="0">
                <a:ea typeface="Calibri"/>
                <a:cs typeface="B Zar"/>
              </a:rPr>
              <a:t>تکمیلی شامل </a:t>
            </a:r>
            <a:r>
              <a:rPr lang="ar-SA" dirty="0" smtClean="0">
                <a:ea typeface="Calibri"/>
                <a:cs typeface="B Zar"/>
              </a:rPr>
              <a:t>حقوق</a:t>
            </a:r>
            <a:r>
              <a:rPr lang="fa-IR" dirty="0" smtClean="0">
                <a:ea typeface="Calibri"/>
                <a:cs typeface="B Zar"/>
              </a:rPr>
              <a:t>ی</a:t>
            </a:r>
            <a:r>
              <a:rPr lang="ar-SA" dirty="0" smtClean="0">
                <a:ea typeface="Calibri"/>
                <a:cs typeface="B Zar"/>
              </a:rPr>
              <a:t> </a:t>
            </a:r>
            <a:r>
              <a:rPr lang="fa-IR" dirty="0" smtClean="0">
                <a:ea typeface="Calibri"/>
                <a:cs typeface="B Zar"/>
              </a:rPr>
              <a:t>، </a:t>
            </a:r>
            <a:r>
              <a:rPr lang="ar-SA" dirty="0" smtClean="0">
                <a:ea typeface="Calibri"/>
                <a:cs typeface="B Zar"/>
              </a:rPr>
              <a:t>روانی </a:t>
            </a:r>
            <a:r>
              <a:rPr lang="fa-IR" dirty="0" smtClean="0">
                <a:ea typeface="Calibri"/>
                <a:cs typeface="B Zar"/>
              </a:rPr>
              <a:t> و</a:t>
            </a:r>
            <a:r>
              <a:rPr lang="ar-SA" dirty="0" smtClean="0">
                <a:ea typeface="Calibri"/>
                <a:cs typeface="B Zar"/>
              </a:rPr>
              <a:t>اجتماعی </a:t>
            </a:r>
            <a:r>
              <a:rPr lang="ar-SA" dirty="0">
                <a:ea typeface="Calibri"/>
                <a:cs typeface="B Zar"/>
              </a:rPr>
              <a:t>و پزشکی </a:t>
            </a:r>
            <a:endParaRPr lang="fa-IR" dirty="0" smtClean="0">
              <a:ea typeface="Calibri"/>
              <a:cs typeface="B Zar"/>
            </a:endParaRPr>
          </a:p>
          <a:p>
            <a:pPr algn="r" rtl="1"/>
            <a:r>
              <a:rPr lang="ar-SA" dirty="0" smtClean="0">
                <a:ea typeface="Calibri"/>
                <a:cs typeface="B Zar"/>
              </a:rPr>
              <a:t>برنامه ریزی</a:t>
            </a:r>
            <a:r>
              <a:rPr lang="fa-IR" dirty="0" smtClean="0">
                <a:ea typeface="Calibri"/>
                <a:cs typeface="B Zar"/>
              </a:rPr>
              <a:t> برای</a:t>
            </a:r>
            <a:r>
              <a:rPr lang="ar-SA" dirty="0" smtClean="0">
                <a:ea typeface="Calibri"/>
                <a:cs typeface="B Zar"/>
              </a:rPr>
              <a:t> </a:t>
            </a:r>
            <a:r>
              <a:rPr lang="ar-SA" dirty="0">
                <a:ea typeface="Calibri"/>
                <a:cs typeface="B Zar"/>
              </a:rPr>
              <a:t>ارجاع و وصل کردن </a:t>
            </a:r>
            <a:r>
              <a:rPr lang="ar-SA" dirty="0" smtClean="0">
                <a:ea typeface="Calibri"/>
                <a:cs typeface="B Zar"/>
              </a:rPr>
              <a:t>مراجع</a:t>
            </a:r>
            <a:r>
              <a:rPr lang="fa-IR" dirty="0" smtClean="0">
                <a:ea typeface="Calibri"/>
                <a:cs typeface="B Zar"/>
              </a:rPr>
              <a:t> </a:t>
            </a:r>
            <a:r>
              <a:rPr lang="ar-SA" dirty="0" smtClean="0">
                <a:ea typeface="Calibri"/>
                <a:cs typeface="B Zar"/>
              </a:rPr>
              <a:t> </a:t>
            </a:r>
            <a:r>
              <a:rPr lang="ar-SA" dirty="0">
                <a:ea typeface="Calibri"/>
                <a:cs typeface="B Zar"/>
              </a:rPr>
              <a:t>به </a:t>
            </a:r>
            <a:r>
              <a:rPr lang="ar-SA" dirty="0" smtClean="0">
                <a:ea typeface="Calibri"/>
                <a:cs typeface="B Zar"/>
              </a:rPr>
              <a:t>منابع</a:t>
            </a:r>
            <a:endParaRPr lang="fa-IR" dirty="0" smtClean="0">
              <a:ea typeface="Calibri"/>
              <a:cs typeface="B Zar"/>
            </a:endParaRPr>
          </a:p>
          <a:p>
            <a:pPr algn="r" rtl="1"/>
            <a:r>
              <a:rPr lang="ar-SA" dirty="0" smtClean="0">
                <a:ea typeface="Calibri"/>
                <a:cs typeface="B Zar"/>
              </a:rPr>
              <a:t> </a:t>
            </a:r>
            <a:r>
              <a:rPr lang="ar-SA" dirty="0">
                <a:ea typeface="Calibri"/>
                <a:cs typeface="B Zar"/>
              </a:rPr>
              <a:t>پایش و نظارت و هماهنگی تا اتمام دوره توانمندسازی </a:t>
            </a:r>
            <a:endParaRPr lang="fa-IR" dirty="0" smtClean="0">
              <a:ea typeface="Calibri"/>
              <a:cs typeface="B Zar"/>
            </a:endParaRPr>
          </a:p>
          <a:p>
            <a:pPr algn="r" rtl="1"/>
            <a:r>
              <a:rPr lang="ar-SA" dirty="0" smtClean="0">
                <a:ea typeface="Calibri"/>
                <a:cs typeface="B Zar"/>
              </a:rPr>
              <a:t>و </a:t>
            </a:r>
            <a:r>
              <a:rPr lang="ar-SA" dirty="0">
                <a:ea typeface="Calibri"/>
                <a:cs typeface="B Zar"/>
              </a:rPr>
              <a:t>نهایتاً </a:t>
            </a:r>
            <a:r>
              <a:rPr lang="fa-IR" dirty="0" smtClean="0">
                <a:ea typeface="Calibri"/>
                <a:cs typeface="B Zar"/>
              </a:rPr>
              <a:t>نظارت بر </a:t>
            </a:r>
            <a:r>
              <a:rPr lang="ar-SA" dirty="0" smtClean="0">
                <a:ea typeface="Calibri"/>
                <a:cs typeface="B Zar"/>
              </a:rPr>
              <a:t>جامعه </a:t>
            </a:r>
            <a:r>
              <a:rPr lang="ar-SA" dirty="0">
                <a:ea typeface="Calibri"/>
                <a:cs typeface="B Zar"/>
              </a:rPr>
              <a:t>پذیری</a:t>
            </a:r>
            <a:endParaRPr lang="en-US" dirty="0"/>
          </a:p>
        </p:txBody>
      </p:sp>
    </p:spTree>
    <p:extLst>
      <p:ext uri="{BB962C8B-B14F-4D97-AF65-F5344CB8AC3E}">
        <p14:creationId xmlns:p14="http://schemas.microsoft.com/office/powerpoint/2010/main" val="3108760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SA" sz="3600" dirty="0">
                <a:ea typeface="Calibri"/>
                <a:cs typeface="B Zar"/>
              </a:rPr>
              <a:t>ویژگی مدل مددجو محور در مدیریت مورد</a:t>
            </a:r>
            <a:endParaRPr lang="en-US" sz="3600" dirty="0"/>
          </a:p>
        </p:txBody>
      </p:sp>
      <p:sp>
        <p:nvSpPr>
          <p:cNvPr id="3" name="Content Placeholder 2"/>
          <p:cNvSpPr>
            <a:spLocks noGrp="1"/>
          </p:cNvSpPr>
          <p:nvPr>
            <p:ph idx="1"/>
          </p:nvPr>
        </p:nvSpPr>
        <p:spPr/>
        <p:txBody>
          <a:bodyPr>
            <a:normAutofit fontScale="92500" lnSpcReduction="20000"/>
          </a:bodyPr>
          <a:lstStyle/>
          <a:p>
            <a:pPr algn="r" rtl="1"/>
            <a:r>
              <a:rPr lang="fa-IR" dirty="0" smtClean="0">
                <a:ea typeface="Calibri"/>
                <a:cs typeface="B Zar"/>
              </a:rPr>
              <a:t> </a:t>
            </a:r>
            <a:r>
              <a:rPr lang="ar-SA" dirty="0" smtClean="0">
                <a:ea typeface="Calibri"/>
                <a:cs typeface="B Zar"/>
              </a:rPr>
              <a:t>ارزیابی </a:t>
            </a:r>
            <a:r>
              <a:rPr lang="ar-SA" dirty="0">
                <a:ea typeface="Calibri"/>
                <a:cs typeface="B Zar"/>
              </a:rPr>
              <a:t>نیازهای </a:t>
            </a:r>
            <a:r>
              <a:rPr lang="ar-SA" dirty="0" smtClean="0">
                <a:ea typeface="Calibri"/>
                <a:cs typeface="B Zar"/>
              </a:rPr>
              <a:t>مددجو</a:t>
            </a:r>
            <a:r>
              <a:rPr lang="fa-IR" dirty="0" smtClean="0">
                <a:ea typeface="Calibri"/>
                <a:cs typeface="B Zar"/>
              </a:rPr>
              <a:t> و بررسی</a:t>
            </a:r>
            <a:r>
              <a:rPr lang="ar-SA" dirty="0" smtClean="0">
                <a:ea typeface="Calibri"/>
                <a:cs typeface="B Zar"/>
              </a:rPr>
              <a:t> </a:t>
            </a:r>
            <a:r>
              <a:rPr lang="ar-SA" dirty="0">
                <a:ea typeface="Calibri"/>
                <a:cs typeface="B Zar"/>
              </a:rPr>
              <a:t>نقاط قوت و ضعف </a:t>
            </a:r>
            <a:r>
              <a:rPr lang="fa-IR" dirty="0" smtClean="0">
                <a:ea typeface="Calibri"/>
                <a:cs typeface="B Zar"/>
              </a:rPr>
              <a:t>و </a:t>
            </a:r>
            <a:r>
              <a:rPr lang="ar-SA" dirty="0" smtClean="0">
                <a:ea typeface="Calibri"/>
                <a:cs typeface="B Zar"/>
              </a:rPr>
              <a:t>آرزوها </a:t>
            </a:r>
            <a:r>
              <a:rPr lang="ar-SA" dirty="0">
                <a:ea typeface="Calibri"/>
                <a:cs typeface="B Zar"/>
              </a:rPr>
              <a:t>و اهداف </a:t>
            </a:r>
            <a:r>
              <a:rPr lang="ar-SA" dirty="0" smtClean="0">
                <a:ea typeface="Calibri"/>
                <a:cs typeface="B Zar"/>
              </a:rPr>
              <a:t>مددجو</a:t>
            </a:r>
            <a:endParaRPr lang="fa-IR" dirty="0" smtClean="0">
              <a:ea typeface="Calibri"/>
              <a:cs typeface="B Zar"/>
            </a:endParaRPr>
          </a:p>
          <a:p>
            <a:pPr algn="r" rtl="1"/>
            <a:r>
              <a:rPr lang="ar-SA" dirty="0" smtClean="0">
                <a:ea typeface="Calibri"/>
                <a:cs typeface="B Zar"/>
              </a:rPr>
              <a:t> </a:t>
            </a:r>
            <a:r>
              <a:rPr lang="ar-SA" dirty="0">
                <a:ea typeface="Calibri"/>
                <a:cs typeface="B Zar"/>
              </a:rPr>
              <a:t>تمرکز بر نیازهای مددجو در چارچوب سیاستهای </a:t>
            </a:r>
            <a:r>
              <a:rPr lang="ar-SA" dirty="0" smtClean="0">
                <a:ea typeface="Calibri"/>
                <a:cs typeface="B Zar"/>
              </a:rPr>
              <a:t>موسسه</a:t>
            </a:r>
            <a:r>
              <a:rPr lang="fa-IR" dirty="0" smtClean="0">
                <a:ea typeface="Calibri"/>
                <a:cs typeface="B Zar"/>
              </a:rPr>
              <a:t>،</a:t>
            </a:r>
            <a:r>
              <a:rPr lang="ar-SA" dirty="0" smtClean="0">
                <a:ea typeface="Calibri"/>
                <a:cs typeface="B Zar"/>
              </a:rPr>
              <a:t> </a:t>
            </a:r>
            <a:r>
              <a:rPr lang="ar-SA" dirty="0">
                <a:ea typeface="Calibri"/>
                <a:cs typeface="B Zar"/>
              </a:rPr>
              <a:t>سازمان یا </a:t>
            </a:r>
            <a:r>
              <a:rPr lang="ar-SA" dirty="0" smtClean="0">
                <a:ea typeface="Calibri"/>
                <a:cs typeface="B Zar"/>
              </a:rPr>
              <a:t>مرکز</a:t>
            </a:r>
            <a:endParaRPr lang="fa-IR" dirty="0" smtClean="0">
              <a:ea typeface="Calibri"/>
              <a:cs typeface="B Zar"/>
            </a:endParaRPr>
          </a:p>
          <a:p>
            <a:pPr algn="r" rtl="1"/>
            <a:r>
              <a:rPr lang="ar-SA" dirty="0" smtClean="0">
                <a:ea typeface="Calibri"/>
                <a:cs typeface="B Zar"/>
              </a:rPr>
              <a:t> </a:t>
            </a:r>
            <a:r>
              <a:rPr lang="ar-SA" dirty="0">
                <a:ea typeface="Calibri"/>
                <a:cs typeface="B Zar"/>
              </a:rPr>
              <a:t>مهارت آموزی به جای انطباق </a:t>
            </a:r>
            <a:endParaRPr lang="fa-IR" dirty="0" smtClean="0">
              <a:ea typeface="Calibri"/>
              <a:cs typeface="B Zar"/>
            </a:endParaRPr>
          </a:p>
          <a:p>
            <a:pPr algn="r" rtl="1"/>
            <a:r>
              <a:rPr lang="ar-SA" dirty="0" smtClean="0">
                <a:ea typeface="Calibri"/>
                <a:cs typeface="B Zar"/>
              </a:rPr>
              <a:t>تشویق </a:t>
            </a:r>
            <a:r>
              <a:rPr lang="ar-SA" dirty="0">
                <a:ea typeface="Calibri"/>
                <a:cs typeface="B Zar"/>
              </a:rPr>
              <a:t>به جای تجویز رفتار یا تنبیه </a:t>
            </a:r>
            <a:endParaRPr lang="fa-IR" dirty="0" smtClean="0">
              <a:ea typeface="Calibri"/>
              <a:cs typeface="B Zar"/>
            </a:endParaRPr>
          </a:p>
          <a:p>
            <a:pPr algn="r" rtl="1"/>
            <a:r>
              <a:rPr lang="ar-SA" dirty="0" smtClean="0">
                <a:ea typeface="Calibri"/>
                <a:cs typeface="B Zar"/>
              </a:rPr>
              <a:t>توجه </a:t>
            </a:r>
            <a:r>
              <a:rPr lang="ar-SA" dirty="0">
                <a:ea typeface="Calibri"/>
                <a:cs typeface="B Zar"/>
              </a:rPr>
              <a:t>به عملکرد و رفتار </a:t>
            </a:r>
            <a:r>
              <a:rPr lang="ar-SA" dirty="0" smtClean="0">
                <a:ea typeface="Calibri"/>
                <a:cs typeface="B Zar"/>
              </a:rPr>
              <a:t>مددجو</a:t>
            </a:r>
            <a:endParaRPr lang="fa-IR" dirty="0" smtClean="0">
              <a:ea typeface="Calibri"/>
              <a:cs typeface="B Zar"/>
            </a:endParaRPr>
          </a:p>
          <a:p>
            <a:pPr algn="r" rtl="1"/>
            <a:r>
              <a:rPr lang="ar-SA" dirty="0" smtClean="0">
                <a:ea typeface="Calibri"/>
                <a:cs typeface="B Zar"/>
              </a:rPr>
              <a:t> </a:t>
            </a:r>
            <a:r>
              <a:rPr lang="ar-SA" dirty="0">
                <a:ea typeface="Calibri"/>
                <a:cs typeface="B Zar"/>
              </a:rPr>
              <a:t>پاسخ به رفتار مددجو به جای پاسخ به فرد مددجو و محروم سازی او از امکاناتی که در اختیار او قرار گرفته </a:t>
            </a:r>
            <a:r>
              <a:rPr lang="ar-SA" dirty="0" smtClean="0">
                <a:ea typeface="Calibri"/>
                <a:cs typeface="B Zar"/>
              </a:rPr>
              <a:t>است</a:t>
            </a:r>
            <a:r>
              <a:rPr lang="fa-IR" dirty="0" smtClean="0">
                <a:ea typeface="Calibri"/>
                <a:cs typeface="B Zar"/>
              </a:rPr>
              <a:t>.</a:t>
            </a:r>
          </a:p>
          <a:p>
            <a:pPr algn="r" rtl="1"/>
            <a:r>
              <a:rPr lang="ar-SA" dirty="0" smtClean="0">
                <a:ea typeface="Calibri"/>
                <a:cs typeface="B Zar"/>
              </a:rPr>
              <a:t> </a:t>
            </a:r>
            <a:r>
              <a:rPr lang="ar-SA" dirty="0">
                <a:ea typeface="Calibri"/>
                <a:cs typeface="B Zar"/>
              </a:rPr>
              <a:t>ایجاد یک ارتباط معنادار با مددجو از </a:t>
            </a:r>
            <a:r>
              <a:rPr lang="ar-SA" dirty="0" smtClean="0">
                <a:ea typeface="Calibri"/>
                <a:cs typeface="B Zar"/>
              </a:rPr>
              <a:t>طریق</a:t>
            </a:r>
            <a:r>
              <a:rPr lang="ar-SA" dirty="0">
                <a:ea typeface="Calibri"/>
                <a:cs typeface="B Zar"/>
              </a:rPr>
              <a:t> همدلی با او</a:t>
            </a:r>
            <a:endParaRPr lang="en-US" dirty="0"/>
          </a:p>
        </p:txBody>
      </p:sp>
    </p:spTree>
    <p:extLst>
      <p:ext uri="{BB962C8B-B14F-4D97-AF65-F5344CB8AC3E}">
        <p14:creationId xmlns:p14="http://schemas.microsoft.com/office/powerpoint/2010/main" val="24822249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r>
              <a:rPr lang="fa-IR" sz="3600" dirty="0">
                <a:solidFill>
                  <a:prstClr val="black"/>
                </a:solidFill>
                <a:ea typeface="Calibri"/>
                <a:cs typeface="B Zar"/>
              </a:rPr>
              <a:t>ادامه .....</a:t>
            </a:r>
            <a:r>
              <a:rPr lang="ar-SA" sz="3600" dirty="0" smtClean="0">
                <a:solidFill>
                  <a:prstClr val="black"/>
                </a:solidFill>
                <a:ea typeface="Calibri"/>
                <a:cs typeface="B Zar"/>
              </a:rPr>
              <a:t>ویژگی </a:t>
            </a:r>
            <a:r>
              <a:rPr lang="ar-SA" sz="3600" dirty="0">
                <a:solidFill>
                  <a:prstClr val="black"/>
                </a:solidFill>
                <a:ea typeface="Calibri"/>
                <a:cs typeface="B Zar"/>
              </a:rPr>
              <a:t>مدل مددجو محور در مدیریت </a:t>
            </a:r>
            <a:r>
              <a:rPr lang="ar-SA" sz="3600" dirty="0" smtClean="0">
                <a:solidFill>
                  <a:prstClr val="black"/>
                </a:solidFill>
                <a:ea typeface="Calibri"/>
                <a:cs typeface="B Zar"/>
              </a:rPr>
              <a:t>مورد</a:t>
            </a:r>
            <a:endParaRPr lang="en-US" dirty="0"/>
          </a:p>
        </p:txBody>
      </p:sp>
      <p:sp>
        <p:nvSpPr>
          <p:cNvPr id="3" name="Content Placeholder 2"/>
          <p:cNvSpPr>
            <a:spLocks noGrp="1"/>
          </p:cNvSpPr>
          <p:nvPr>
            <p:ph idx="1"/>
          </p:nvPr>
        </p:nvSpPr>
        <p:spPr/>
        <p:txBody>
          <a:bodyPr>
            <a:normAutofit lnSpcReduction="10000"/>
          </a:bodyPr>
          <a:lstStyle/>
          <a:p>
            <a:pPr algn="r" rtl="1">
              <a:lnSpc>
                <a:spcPct val="115000"/>
              </a:lnSpc>
              <a:spcAft>
                <a:spcPts val="1000"/>
              </a:spcAft>
            </a:pPr>
            <a:r>
              <a:rPr lang="ar-SA" dirty="0">
                <a:ea typeface="Calibri"/>
                <a:cs typeface="B Zar"/>
              </a:rPr>
              <a:t>اعتماد سازی از طریق احترام </a:t>
            </a:r>
            <a:r>
              <a:rPr lang="fa-IR" dirty="0" smtClean="0">
                <a:ea typeface="Calibri"/>
                <a:cs typeface="B Zar"/>
              </a:rPr>
              <a:t>گذاشتن به او داشتن </a:t>
            </a:r>
            <a:r>
              <a:rPr lang="ar-SA" dirty="0" smtClean="0">
                <a:ea typeface="Calibri"/>
                <a:cs typeface="B Zar"/>
              </a:rPr>
              <a:t>صداقت</a:t>
            </a:r>
            <a:r>
              <a:rPr lang="fa-IR" dirty="0" smtClean="0">
                <a:ea typeface="Calibri"/>
                <a:cs typeface="B Zar"/>
              </a:rPr>
              <a:t> در رفتار با او </a:t>
            </a:r>
          </a:p>
          <a:p>
            <a:pPr algn="r" rtl="1">
              <a:lnSpc>
                <a:spcPct val="115000"/>
              </a:lnSpc>
              <a:spcAft>
                <a:spcPts val="1000"/>
              </a:spcAft>
            </a:pPr>
            <a:r>
              <a:rPr lang="ar-SA" dirty="0" smtClean="0">
                <a:ea typeface="Calibri"/>
                <a:cs typeface="B Zar"/>
              </a:rPr>
              <a:t> </a:t>
            </a:r>
            <a:r>
              <a:rPr lang="ar-SA" dirty="0">
                <a:ea typeface="Calibri"/>
                <a:cs typeface="B Zar"/>
              </a:rPr>
              <a:t>تمرکز بر توانایی ها و نقاط </a:t>
            </a:r>
            <a:r>
              <a:rPr lang="ar-SA" dirty="0" smtClean="0">
                <a:ea typeface="Calibri"/>
                <a:cs typeface="B Zar"/>
              </a:rPr>
              <a:t>قوت</a:t>
            </a:r>
            <a:r>
              <a:rPr lang="fa-IR" dirty="0" smtClean="0">
                <a:ea typeface="Calibri"/>
                <a:cs typeface="B Zar"/>
              </a:rPr>
              <a:t> </a:t>
            </a:r>
            <a:r>
              <a:rPr lang="ar-SA" dirty="0" smtClean="0">
                <a:ea typeface="Calibri"/>
                <a:cs typeface="B Zar"/>
              </a:rPr>
              <a:t>مددجو </a:t>
            </a:r>
            <a:endParaRPr lang="fa-IR" dirty="0" smtClean="0">
              <a:ea typeface="Calibri"/>
              <a:cs typeface="B Zar"/>
            </a:endParaRPr>
          </a:p>
          <a:p>
            <a:pPr algn="r" rtl="1">
              <a:lnSpc>
                <a:spcPct val="115000"/>
              </a:lnSpc>
              <a:spcAft>
                <a:spcPts val="1000"/>
              </a:spcAft>
            </a:pPr>
            <a:r>
              <a:rPr lang="ar-SA" dirty="0" smtClean="0">
                <a:ea typeface="Calibri"/>
                <a:cs typeface="B Zar"/>
              </a:rPr>
              <a:t>کمک </a:t>
            </a:r>
            <a:r>
              <a:rPr lang="ar-SA" dirty="0">
                <a:ea typeface="Calibri"/>
                <a:cs typeface="B Zar"/>
              </a:rPr>
              <a:t>به مددجو در ارائه خدمات مورد نیاز او در </a:t>
            </a:r>
            <a:r>
              <a:rPr lang="ar-SA" dirty="0" smtClean="0">
                <a:ea typeface="Calibri"/>
                <a:cs typeface="B Zar"/>
              </a:rPr>
              <a:t>محدود</a:t>
            </a:r>
            <a:r>
              <a:rPr lang="fa-IR" dirty="0" smtClean="0">
                <a:ea typeface="Calibri"/>
                <a:cs typeface="B Zar"/>
              </a:rPr>
              <a:t>ی </a:t>
            </a:r>
            <a:r>
              <a:rPr lang="ar-SA" dirty="0" smtClean="0">
                <a:ea typeface="Calibri"/>
                <a:cs typeface="B Zar"/>
              </a:rPr>
              <a:t>فعالیت </a:t>
            </a:r>
            <a:r>
              <a:rPr lang="ar-SA" dirty="0">
                <a:ea typeface="Calibri"/>
                <a:cs typeface="B Zar"/>
              </a:rPr>
              <a:t>های مرکز نهاد و </a:t>
            </a:r>
            <a:r>
              <a:rPr lang="fa-IR" dirty="0" smtClean="0">
                <a:ea typeface="Calibri"/>
                <a:cs typeface="B Zar"/>
              </a:rPr>
              <a:t>یا </a:t>
            </a:r>
            <a:r>
              <a:rPr lang="ar-SA" dirty="0" smtClean="0">
                <a:ea typeface="Calibri"/>
                <a:cs typeface="B Zar"/>
              </a:rPr>
              <a:t>موسسه</a:t>
            </a:r>
            <a:r>
              <a:rPr lang="fa-IR" dirty="0" smtClean="0">
                <a:ea typeface="Calibri"/>
                <a:cs typeface="B Zar"/>
              </a:rPr>
              <a:t> مربوطه </a:t>
            </a:r>
          </a:p>
          <a:p>
            <a:pPr algn="r" rtl="1">
              <a:lnSpc>
                <a:spcPct val="115000"/>
              </a:lnSpc>
              <a:spcAft>
                <a:spcPts val="1000"/>
              </a:spcAft>
            </a:pPr>
            <a:r>
              <a:rPr lang="ar-SA" dirty="0" smtClean="0">
                <a:ea typeface="Calibri"/>
                <a:cs typeface="B Zar"/>
              </a:rPr>
              <a:t> </a:t>
            </a:r>
            <a:r>
              <a:rPr lang="ar-SA" dirty="0">
                <a:ea typeface="Calibri"/>
                <a:cs typeface="B Zar"/>
              </a:rPr>
              <a:t>ایجاد اعتماد و رها نکردن مددجو وقتی که دیگران او را ترک یا طرد نموده </a:t>
            </a:r>
            <a:r>
              <a:rPr lang="ar-SA" dirty="0" smtClean="0">
                <a:ea typeface="Calibri"/>
                <a:cs typeface="B Zar"/>
              </a:rPr>
              <a:t>اند</a:t>
            </a:r>
            <a:r>
              <a:rPr lang="fa-IR" dirty="0" smtClean="0">
                <a:ea typeface="Calibri"/>
                <a:cs typeface="B Zar"/>
              </a:rPr>
              <a:t>.</a:t>
            </a:r>
            <a:endParaRPr lang="en-US" sz="2400" dirty="0">
              <a:ea typeface="Calibri"/>
              <a:cs typeface="Arial"/>
            </a:endParaRPr>
          </a:p>
          <a:p>
            <a:pPr algn="r" rtl="1"/>
            <a:endParaRPr lang="en-US" dirty="0"/>
          </a:p>
        </p:txBody>
      </p:sp>
    </p:spTree>
    <p:extLst>
      <p:ext uri="{BB962C8B-B14F-4D97-AF65-F5344CB8AC3E}">
        <p14:creationId xmlns:p14="http://schemas.microsoft.com/office/powerpoint/2010/main" val="31117386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SA" sz="3200" dirty="0">
                <a:ea typeface="Calibri"/>
                <a:cs typeface="B Zar"/>
              </a:rPr>
              <a:t>فرایند مدیریت مورد دارای مراحلی است که عبارتند از </a:t>
            </a:r>
            <a:endParaRPr lang="en-US" sz="3200" dirty="0"/>
          </a:p>
        </p:txBody>
      </p:sp>
      <p:sp>
        <p:nvSpPr>
          <p:cNvPr id="3" name="Content Placeholder 2"/>
          <p:cNvSpPr>
            <a:spLocks noGrp="1"/>
          </p:cNvSpPr>
          <p:nvPr>
            <p:ph idx="1"/>
          </p:nvPr>
        </p:nvSpPr>
        <p:spPr/>
        <p:txBody>
          <a:bodyPr>
            <a:normAutofit fontScale="85000" lnSpcReduction="10000"/>
          </a:bodyPr>
          <a:lstStyle/>
          <a:p>
            <a:pPr algn="r" rtl="1">
              <a:lnSpc>
                <a:spcPct val="115000"/>
              </a:lnSpc>
              <a:spcAft>
                <a:spcPts val="1000"/>
              </a:spcAft>
            </a:pPr>
            <a:r>
              <a:rPr lang="ar-SA" dirty="0">
                <a:ea typeface="Calibri"/>
                <a:cs typeface="B Zar"/>
              </a:rPr>
              <a:t>دسترسی به مددجو و پذیرش </a:t>
            </a:r>
            <a:r>
              <a:rPr lang="fa-IR" dirty="0" smtClean="0">
                <a:ea typeface="Calibri"/>
                <a:cs typeface="B Zar"/>
              </a:rPr>
              <a:t>او </a:t>
            </a:r>
          </a:p>
          <a:p>
            <a:pPr algn="r" rtl="1">
              <a:lnSpc>
                <a:spcPct val="115000"/>
              </a:lnSpc>
              <a:spcAft>
                <a:spcPts val="1000"/>
              </a:spcAft>
            </a:pPr>
            <a:r>
              <a:rPr lang="ar-SA" dirty="0" smtClean="0">
                <a:ea typeface="Calibri"/>
                <a:cs typeface="B Zar"/>
              </a:rPr>
              <a:t>ارزیابی </a:t>
            </a:r>
            <a:r>
              <a:rPr lang="ar-SA" dirty="0">
                <a:ea typeface="Calibri"/>
                <a:cs typeface="B Zar"/>
              </a:rPr>
              <a:t>نیازهای </a:t>
            </a:r>
            <a:r>
              <a:rPr lang="ar-SA" dirty="0" smtClean="0">
                <a:ea typeface="Calibri"/>
                <a:cs typeface="B Zar"/>
              </a:rPr>
              <a:t>او</a:t>
            </a:r>
            <a:endParaRPr lang="fa-IR" dirty="0" smtClean="0">
              <a:ea typeface="Calibri"/>
              <a:cs typeface="B Zar"/>
            </a:endParaRPr>
          </a:p>
          <a:p>
            <a:pPr algn="r" rtl="1">
              <a:lnSpc>
                <a:spcPct val="115000"/>
              </a:lnSpc>
              <a:spcAft>
                <a:spcPts val="1000"/>
              </a:spcAft>
            </a:pPr>
            <a:r>
              <a:rPr lang="ar-SA" dirty="0" smtClean="0">
                <a:ea typeface="Calibri"/>
                <a:cs typeface="B Zar"/>
              </a:rPr>
              <a:t> </a:t>
            </a:r>
            <a:r>
              <a:rPr lang="ar-SA" dirty="0">
                <a:ea typeface="Calibri"/>
                <a:cs typeface="B Zar"/>
              </a:rPr>
              <a:t>خدمات رسانی در قالب برنامه ریزی </a:t>
            </a:r>
            <a:endParaRPr lang="fa-IR" dirty="0" smtClean="0">
              <a:ea typeface="Calibri"/>
              <a:cs typeface="B Zar"/>
            </a:endParaRPr>
          </a:p>
          <a:p>
            <a:pPr algn="r" rtl="1">
              <a:lnSpc>
                <a:spcPct val="115000"/>
              </a:lnSpc>
              <a:spcAft>
                <a:spcPts val="1000"/>
              </a:spcAft>
            </a:pPr>
            <a:r>
              <a:rPr lang="ar-SA" dirty="0" smtClean="0">
                <a:ea typeface="Calibri"/>
                <a:cs typeface="B Zar"/>
              </a:rPr>
              <a:t>مداخله مناسب</a:t>
            </a:r>
            <a:endParaRPr lang="fa-IR" dirty="0" smtClean="0">
              <a:ea typeface="Calibri"/>
              <a:cs typeface="B Zar"/>
            </a:endParaRPr>
          </a:p>
          <a:p>
            <a:pPr algn="r" rtl="1">
              <a:lnSpc>
                <a:spcPct val="115000"/>
              </a:lnSpc>
              <a:spcAft>
                <a:spcPts val="1000"/>
              </a:spcAft>
            </a:pPr>
            <a:r>
              <a:rPr lang="ar-SA" dirty="0" smtClean="0">
                <a:ea typeface="Calibri"/>
                <a:cs typeface="B Zar"/>
              </a:rPr>
              <a:t> </a:t>
            </a:r>
            <a:r>
              <a:rPr lang="ar-SA" dirty="0">
                <a:ea typeface="Calibri"/>
                <a:cs typeface="B Zar"/>
              </a:rPr>
              <a:t>ارجاع و حمایت یابی </a:t>
            </a:r>
            <a:endParaRPr lang="fa-IR" dirty="0" smtClean="0">
              <a:ea typeface="Calibri"/>
              <a:cs typeface="B Zar"/>
            </a:endParaRPr>
          </a:p>
          <a:p>
            <a:pPr algn="r" rtl="1">
              <a:lnSpc>
                <a:spcPct val="115000"/>
              </a:lnSpc>
              <a:spcAft>
                <a:spcPts val="1000"/>
              </a:spcAft>
            </a:pPr>
            <a:r>
              <a:rPr lang="ar-SA" dirty="0" smtClean="0">
                <a:ea typeface="Calibri"/>
                <a:cs typeface="B Zar"/>
              </a:rPr>
              <a:t>رصد </a:t>
            </a:r>
            <a:r>
              <a:rPr lang="ar-SA" dirty="0">
                <a:ea typeface="Calibri"/>
                <a:cs typeface="B Zar"/>
              </a:rPr>
              <a:t>کردن مستمر </a:t>
            </a:r>
            <a:r>
              <a:rPr lang="ar-SA" dirty="0" smtClean="0">
                <a:ea typeface="Calibri"/>
                <a:cs typeface="B Zar"/>
              </a:rPr>
              <a:t>مددجو</a:t>
            </a:r>
            <a:endParaRPr lang="fa-IR" dirty="0" smtClean="0">
              <a:ea typeface="Calibri"/>
              <a:cs typeface="B Zar"/>
            </a:endParaRPr>
          </a:p>
          <a:p>
            <a:pPr algn="r" rtl="1">
              <a:lnSpc>
                <a:spcPct val="115000"/>
              </a:lnSpc>
              <a:spcAft>
                <a:spcPts val="1000"/>
              </a:spcAft>
            </a:pPr>
            <a:r>
              <a:rPr lang="ar-SA" dirty="0" smtClean="0">
                <a:ea typeface="Calibri"/>
                <a:cs typeface="B Zar"/>
              </a:rPr>
              <a:t> </a:t>
            </a:r>
            <a:r>
              <a:rPr lang="ar-SA" dirty="0">
                <a:ea typeface="Calibri"/>
                <a:cs typeface="B Zar"/>
              </a:rPr>
              <a:t>ارزشیابی و ارزیابی </a:t>
            </a:r>
            <a:r>
              <a:rPr lang="ar-SA" dirty="0" smtClean="0">
                <a:ea typeface="Calibri"/>
                <a:cs typeface="B Zar"/>
              </a:rPr>
              <a:t>نتایج</a:t>
            </a:r>
            <a:r>
              <a:rPr lang="fa-IR" dirty="0" smtClean="0">
                <a:ea typeface="Calibri"/>
                <a:cs typeface="B Zar"/>
              </a:rPr>
              <a:t> کار</a:t>
            </a:r>
            <a:endParaRPr lang="en-US" sz="2400" dirty="0">
              <a:ea typeface="Calibri"/>
              <a:cs typeface="Arial"/>
            </a:endParaRPr>
          </a:p>
          <a:p>
            <a:pPr algn="r" rtl="1"/>
            <a:endParaRPr lang="en-US" dirty="0"/>
          </a:p>
        </p:txBody>
      </p:sp>
    </p:spTree>
    <p:extLst>
      <p:ext uri="{BB962C8B-B14F-4D97-AF65-F5344CB8AC3E}">
        <p14:creationId xmlns:p14="http://schemas.microsoft.com/office/powerpoint/2010/main" val="104601351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Blackadder ITC" pitchFamily="82" charset="0"/>
              </a:rPr>
              <a:t>Case Management involves advocacy </a:t>
            </a:r>
            <a:endParaRPr lang="en-US" dirty="0">
              <a:latin typeface="Blackadder ITC" pitchFamily="82" charset="0"/>
            </a:endParaRPr>
          </a:p>
        </p:txBody>
      </p:sp>
      <p:sp>
        <p:nvSpPr>
          <p:cNvPr id="3" name="Content Placeholder 2"/>
          <p:cNvSpPr>
            <a:spLocks noGrp="1"/>
          </p:cNvSpPr>
          <p:nvPr>
            <p:ph idx="1"/>
          </p:nvPr>
        </p:nvSpPr>
        <p:spPr/>
        <p:txBody>
          <a:bodyPr/>
          <a:lstStyle/>
          <a:p>
            <a:pPr algn="r" rtl="1"/>
            <a:r>
              <a:rPr lang="ar-SA" dirty="0">
                <a:ea typeface="Calibri"/>
                <a:cs typeface="B Zar"/>
              </a:rPr>
              <a:t>مدیریت </a:t>
            </a:r>
            <a:r>
              <a:rPr lang="fa-IR" dirty="0" smtClean="0">
                <a:ea typeface="Calibri"/>
                <a:cs typeface="B Zar"/>
              </a:rPr>
              <a:t>مورد شامل </a:t>
            </a:r>
            <a:r>
              <a:rPr lang="ar-SA" dirty="0" smtClean="0">
                <a:ea typeface="Calibri"/>
                <a:cs typeface="B Zar"/>
              </a:rPr>
              <a:t>وکالت </a:t>
            </a:r>
            <a:r>
              <a:rPr lang="ar-SA" dirty="0">
                <a:ea typeface="Calibri"/>
                <a:cs typeface="B Zar"/>
              </a:rPr>
              <a:t>نیز می باشد که به این طریق به درگیری های قانونی مراجعه کمک </a:t>
            </a:r>
            <a:r>
              <a:rPr lang="fa-IR" dirty="0" smtClean="0">
                <a:ea typeface="Calibri"/>
                <a:cs typeface="B Zar"/>
              </a:rPr>
              <a:t>کنند </a:t>
            </a:r>
            <a:r>
              <a:rPr lang="ar-SA" dirty="0" smtClean="0">
                <a:ea typeface="Calibri"/>
                <a:cs typeface="B Zar"/>
              </a:rPr>
              <a:t>و </a:t>
            </a:r>
            <a:r>
              <a:rPr lang="ar-SA" dirty="0">
                <a:ea typeface="Calibri"/>
                <a:cs typeface="B Zar"/>
              </a:rPr>
              <a:t>در رفع آنها تلاش </a:t>
            </a:r>
            <a:r>
              <a:rPr lang="fa-IR" dirty="0" smtClean="0">
                <a:ea typeface="Calibri"/>
                <a:cs typeface="B Zar"/>
              </a:rPr>
              <a:t>کنند. پس</a:t>
            </a:r>
            <a:r>
              <a:rPr lang="ar-SA" dirty="0" smtClean="0">
                <a:ea typeface="Calibri"/>
                <a:cs typeface="B Zar"/>
              </a:rPr>
              <a:t> </a:t>
            </a:r>
            <a:r>
              <a:rPr lang="ar-SA" dirty="0">
                <a:ea typeface="Calibri"/>
                <a:cs typeface="B Zar"/>
              </a:rPr>
              <a:t>تشویق و حمایت مددجو برای رفع درگیری های قانونی و رهایی از آنها</a:t>
            </a:r>
            <a:endParaRPr lang="en-US" dirty="0"/>
          </a:p>
        </p:txBody>
      </p:sp>
    </p:spTree>
    <p:extLst>
      <p:ext uri="{BB962C8B-B14F-4D97-AF65-F5344CB8AC3E}">
        <p14:creationId xmlns:p14="http://schemas.microsoft.com/office/powerpoint/2010/main" val="8004791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solidFill>
                  <a:prstClr val="black"/>
                </a:solidFill>
                <a:latin typeface="Blackadder ITC" pitchFamily="82" charset="0"/>
              </a:rPr>
              <a:t>Case </a:t>
            </a:r>
            <a:r>
              <a:rPr lang="en-US" dirty="0" smtClean="0">
                <a:solidFill>
                  <a:prstClr val="black"/>
                </a:solidFill>
                <a:latin typeface="Blackadder ITC" pitchFamily="82" charset="0"/>
              </a:rPr>
              <a:t>Management is community -based</a:t>
            </a:r>
            <a:endParaRPr lang="en-US" sz="3600" dirty="0">
              <a:latin typeface="Blackadder ITC" pitchFamily="82" charset="0"/>
            </a:endParaRPr>
          </a:p>
        </p:txBody>
      </p:sp>
      <p:sp>
        <p:nvSpPr>
          <p:cNvPr id="3" name="Content Placeholder 2"/>
          <p:cNvSpPr>
            <a:spLocks noGrp="1"/>
          </p:cNvSpPr>
          <p:nvPr>
            <p:ph idx="1"/>
          </p:nvPr>
        </p:nvSpPr>
        <p:spPr/>
        <p:txBody>
          <a:bodyPr>
            <a:normAutofit fontScale="92500" lnSpcReduction="10000"/>
          </a:bodyPr>
          <a:lstStyle/>
          <a:p>
            <a:pPr algn="r" rtl="1"/>
            <a:r>
              <a:rPr lang="ar-SA" dirty="0">
                <a:ea typeface="Calibri"/>
                <a:cs typeface="B Zar"/>
              </a:rPr>
              <a:t>مدیریت مورد مبتنی بر جامعه </a:t>
            </a:r>
            <a:r>
              <a:rPr lang="fa-IR" dirty="0" smtClean="0">
                <a:ea typeface="Calibri"/>
                <a:cs typeface="B Zar"/>
              </a:rPr>
              <a:t>است یعنی </a:t>
            </a:r>
          </a:p>
          <a:p>
            <a:pPr algn="r" rtl="1"/>
            <a:r>
              <a:rPr lang="ar-SA" dirty="0" smtClean="0">
                <a:ea typeface="Calibri"/>
                <a:cs typeface="B Zar"/>
              </a:rPr>
              <a:t>شناخت </a:t>
            </a:r>
            <a:r>
              <a:rPr lang="ar-SA" dirty="0">
                <a:ea typeface="Calibri"/>
                <a:cs typeface="B Zar"/>
              </a:rPr>
              <a:t>منابع اجتماعی موجود مانند خیریه ها مساجد هم محله ای ها </a:t>
            </a:r>
            <a:endParaRPr lang="fa-IR" dirty="0" smtClean="0">
              <a:ea typeface="Calibri"/>
              <a:cs typeface="B Zar"/>
            </a:endParaRPr>
          </a:p>
          <a:p>
            <a:pPr algn="r" rtl="1"/>
            <a:r>
              <a:rPr lang="fa-IR" dirty="0" smtClean="0">
                <a:ea typeface="Calibri"/>
                <a:cs typeface="B Zar"/>
              </a:rPr>
              <a:t>آگاهی از </a:t>
            </a:r>
            <a:r>
              <a:rPr lang="ar-SA" dirty="0" smtClean="0">
                <a:ea typeface="Calibri"/>
                <a:cs typeface="B Zar"/>
              </a:rPr>
              <a:t>دنیای مراجع</a:t>
            </a:r>
            <a:endParaRPr lang="fa-IR" dirty="0" smtClean="0">
              <a:ea typeface="Calibri"/>
              <a:cs typeface="B Zar"/>
            </a:endParaRPr>
          </a:p>
          <a:p>
            <a:pPr algn="r" rtl="1"/>
            <a:r>
              <a:rPr lang="ar-SA" dirty="0" smtClean="0">
                <a:ea typeface="Calibri"/>
                <a:cs typeface="B Zar"/>
              </a:rPr>
              <a:t> </a:t>
            </a:r>
            <a:r>
              <a:rPr lang="ar-SA" dirty="0">
                <a:ea typeface="Calibri"/>
                <a:cs typeface="B Zar"/>
              </a:rPr>
              <a:t>خرده‌فرهنگ‌های </a:t>
            </a:r>
            <a:r>
              <a:rPr lang="ar-SA" dirty="0" smtClean="0">
                <a:ea typeface="Calibri"/>
                <a:cs typeface="B Zar"/>
              </a:rPr>
              <a:t>اعتیاد</a:t>
            </a:r>
            <a:r>
              <a:rPr lang="fa-IR" dirty="0" smtClean="0">
                <a:ea typeface="Calibri"/>
                <a:cs typeface="B Zar"/>
              </a:rPr>
              <a:t> را بشناسد </a:t>
            </a:r>
          </a:p>
          <a:p>
            <a:pPr algn="r" rtl="1"/>
            <a:r>
              <a:rPr lang="ar-SA" dirty="0" smtClean="0">
                <a:ea typeface="Calibri"/>
                <a:cs typeface="B Zar"/>
              </a:rPr>
              <a:t> </a:t>
            </a:r>
            <a:r>
              <a:rPr lang="fa-IR" dirty="0" smtClean="0">
                <a:ea typeface="Calibri"/>
                <a:cs typeface="B Zar"/>
              </a:rPr>
              <a:t>شناسایی</a:t>
            </a:r>
            <a:r>
              <a:rPr lang="ar-SA" dirty="0" smtClean="0">
                <a:ea typeface="Calibri"/>
                <a:cs typeface="B Zar"/>
              </a:rPr>
              <a:t> </a:t>
            </a:r>
            <a:r>
              <a:rPr lang="ar-SA" dirty="0">
                <a:ea typeface="Calibri"/>
                <a:cs typeface="B Zar"/>
              </a:rPr>
              <a:t>مکانهای امن مانند محله ها و خیابان هایی که امن </a:t>
            </a:r>
            <a:r>
              <a:rPr lang="ar-SA" dirty="0" smtClean="0">
                <a:ea typeface="Calibri"/>
                <a:cs typeface="B Zar"/>
              </a:rPr>
              <a:t>هستند</a:t>
            </a:r>
            <a:r>
              <a:rPr lang="fa-IR" dirty="0" smtClean="0">
                <a:ea typeface="Calibri"/>
                <a:cs typeface="B Zar"/>
              </a:rPr>
              <a:t>.</a:t>
            </a:r>
          </a:p>
          <a:p>
            <a:pPr algn="r" rtl="1"/>
            <a:r>
              <a:rPr lang="ar-SA" dirty="0" smtClean="0">
                <a:ea typeface="Calibri"/>
                <a:cs typeface="B Zar"/>
              </a:rPr>
              <a:t> </a:t>
            </a:r>
            <a:r>
              <a:rPr lang="fa-IR" dirty="0">
                <a:solidFill>
                  <a:prstClr val="black"/>
                </a:solidFill>
                <a:ea typeface="Calibri"/>
                <a:cs typeface="B Zar"/>
              </a:rPr>
              <a:t>شناسایی</a:t>
            </a:r>
            <a:r>
              <a:rPr lang="ar-SA" dirty="0" smtClean="0">
                <a:ea typeface="Calibri"/>
                <a:cs typeface="B Zar"/>
              </a:rPr>
              <a:t> </a:t>
            </a:r>
            <a:r>
              <a:rPr lang="ar-SA" dirty="0">
                <a:ea typeface="Calibri"/>
                <a:cs typeface="B Zar"/>
              </a:rPr>
              <a:t>مکان های پرخطر </a:t>
            </a:r>
            <a:r>
              <a:rPr lang="fa-IR" dirty="0" smtClean="0">
                <a:ea typeface="Calibri"/>
                <a:cs typeface="B Zar"/>
              </a:rPr>
              <a:t>(</a:t>
            </a:r>
            <a:r>
              <a:rPr lang="ar-SA" dirty="0" smtClean="0">
                <a:ea typeface="Calibri"/>
                <a:cs typeface="B Zar"/>
              </a:rPr>
              <a:t>جاهایی </a:t>
            </a:r>
            <a:r>
              <a:rPr lang="ar-SA" dirty="0">
                <a:ea typeface="Calibri"/>
                <a:cs typeface="B Zar"/>
              </a:rPr>
              <a:t>که معامله مواد مخدر صورت می گیرد </a:t>
            </a:r>
            <a:r>
              <a:rPr lang="fa-IR" dirty="0" smtClean="0">
                <a:ea typeface="Calibri"/>
                <a:cs typeface="B Zar"/>
              </a:rPr>
              <a:t>).</a:t>
            </a:r>
          </a:p>
          <a:p>
            <a:pPr algn="r" rtl="1"/>
            <a:r>
              <a:rPr lang="ar-SA" dirty="0" smtClean="0">
                <a:ea typeface="Calibri"/>
                <a:cs typeface="B Zar"/>
              </a:rPr>
              <a:t>آموزش </a:t>
            </a:r>
            <a:r>
              <a:rPr lang="ar-SA" dirty="0">
                <a:ea typeface="Calibri"/>
                <a:cs typeface="B Zar"/>
              </a:rPr>
              <a:t>نحوه برخورد مناسب با آشنایان </a:t>
            </a:r>
            <a:r>
              <a:rPr lang="ar-SA" dirty="0" smtClean="0">
                <a:ea typeface="Calibri"/>
                <a:cs typeface="B Zar"/>
              </a:rPr>
              <a:t>دوستان</a:t>
            </a:r>
            <a:r>
              <a:rPr lang="fa-IR" dirty="0" smtClean="0">
                <a:ea typeface="Calibri"/>
                <a:cs typeface="B Zar"/>
              </a:rPr>
              <a:t> و </a:t>
            </a:r>
            <a:r>
              <a:rPr lang="ar-SA" dirty="0" smtClean="0">
                <a:ea typeface="Calibri"/>
                <a:cs typeface="B Zar"/>
              </a:rPr>
              <a:t> </a:t>
            </a:r>
            <a:r>
              <a:rPr lang="ar-SA" dirty="0">
                <a:ea typeface="Calibri"/>
                <a:cs typeface="B Zar"/>
              </a:rPr>
              <a:t>فروشندگان </a:t>
            </a:r>
            <a:endParaRPr lang="fa-IR" dirty="0" smtClean="0">
              <a:ea typeface="Calibri"/>
              <a:cs typeface="B Zar"/>
            </a:endParaRPr>
          </a:p>
          <a:p>
            <a:pPr algn="r" rtl="1"/>
            <a:r>
              <a:rPr lang="ar-SA" dirty="0" smtClean="0">
                <a:ea typeface="Calibri"/>
                <a:cs typeface="B Zar"/>
              </a:rPr>
              <a:t>آموزش </a:t>
            </a:r>
            <a:r>
              <a:rPr lang="ar-SA" dirty="0">
                <a:ea typeface="Calibri"/>
                <a:cs typeface="B Zar"/>
              </a:rPr>
              <a:t>رفتار هایی که احترام و اعتماد را به </a:t>
            </a:r>
            <a:r>
              <a:rPr lang="fa-IR" dirty="0" smtClean="0">
                <a:ea typeface="Calibri"/>
                <a:cs typeface="B Zar"/>
              </a:rPr>
              <a:t>مراجع </a:t>
            </a:r>
            <a:r>
              <a:rPr lang="ar-SA" dirty="0" smtClean="0">
                <a:ea typeface="Calibri"/>
                <a:cs typeface="B Zar"/>
              </a:rPr>
              <a:t>برگرداند</a:t>
            </a:r>
            <a:endParaRPr lang="en-US" dirty="0"/>
          </a:p>
        </p:txBody>
      </p:sp>
    </p:spTree>
    <p:extLst>
      <p:ext uri="{BB962C8B-B14F-4D97-AF65-F5344CB8AC3E}">
        <p14:creationId xmlns:p14="http://schemas.microsoft.com/office/powerpoint/2010/main" val="7540519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prstClr val="black"/>
                </a:solidFill>
                <a:latin typeface="Blackadder ITC" pitchFamily="82" charset="0"/>
              </a:rPr>
              <a:t>Case Management </a:t>
            </a:r>
            <a:r>
              <a:rPr lang="en-US" dirty="0" smtClean="0">
                <a:solidFill>
                  <a:prstClr val="black"/>
                </a:solidFill>
                <a:latin typeface="Blackadder ITC" pitchFamily="82" charset="0"/>
              </a:rPr>
              <a:t>is </a:t>
            </a:r>
            <a:r>
              <a:rPr lang="en-US" dirty="0" err="1" smtClean="0">
                <a:solidFill>
                  <a:prstClr val="black"/>
                </a:solidFill>
                <a:latin typeface="Blackadder ITC" pitchFamily="82" charset="0"/>
              </a:rPr>
              <a:t>progmatic</a:t>
            </a:r>
            <a:endParaRPr lang="en-US" dirty="0"/>
          </a:p>
        </p:txBody>
      </p:sp>
      <p:sp>
        <p:nvSpPr>
          <p:cNvPr id="3" name="Content Placeholder 2"/>
          <p:cNvSpPr>
            <a:spLocks noGrp="1"/>
          </p:cNvSpPr>
          <p:nvPr>
            <p:ph idx="1"/>
          </p:nvPr>
        </p:nvSpPr>
        <p:spPr/>
        <p:txBody>
          <a:bodyPr/>
          <a:lstStyle/>
          <a:p>
            <a:pPr algn="r" rtl="1"/>
            <a:r>
              <a:rPr lang="fa-IR" dirty="0" smtClean="0">
                <a:cs typeface="B Mitra" pitchFamily="2" charset="-78"/>
              </a:rPr>
              <a:t>مدیریت مورد عملگراست به معنی این است که </a:t>
            </a:r>
            <a:r>
              <a:rPr lang="ar-SA" sz="2800" dirty="0">
                <a:ea typeface="Calibri"/>
                <a:cs typeface="B Zar"/>
              </a:rPr>
              <a:t>فقط شامل توصیه و ارجاع نمی شود </a:t>
            </a:r>
            <a:r>
              <a:rPr lang="fa-IR" sz="2800" dirty="0" smtClean="0">
                <a:ea typeface="Calibri"/>
                <a:cs typeface="B Zar"/>
              </a:rPr>
              <a:t>.</a:t>
            </a:r>
            <a:endParaRPr lang="en-US" sz="2800" dirty="0">
              <a:cs typeface="B Mitra" pitchFamily="2" charset="-78"/>
            </a:endParaRPr>
          </a:p>
        </p:txBody>
      </p:sp>
    </p:spTree>
    <p:extLst>
      <p:ext uri="{BB962C8B-B14F-4D97-AF65-F5344CB8AC3E}">
        <p14:creationId xmlns:p14="http://schemas.microsoft.com/office/powerpoint/2010/main" val="18666463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prstClr val="black"/>
                </a:solidFill>
                <a:latin typeface="Blackadder ITC" pitchFamily="82" charset="0"/>
              </a:rPr>
              <a:t>Case Management </a:t>
            </a:r>
            <a:r>
              <a:rPr lang="en-US" dirty="0" smtClean="0">
                <a:solidFill>
                  <a:prstClr val="black"/>
                </a:solidFill>
                <a:latin typeface="Blackadder ITC" pitchFamily="82" charset="0"/>
              </a:rPr>
              <a:t>is anticipatory </a:t>
            </a:r>
            <a:endParaRPr lang="en-US" dirty="0"/>
          </a:p>
        </p:txBody>
      </p:sp>
      <p:sp>
        <p:nvSpPr>
          <p:cNvPr id="3" name="Content Placeholder 2"/>
          <p:cNvSpPr>
            <a:spLocks noGrp="1"/>
          </p:cNvSpPr>
          <p:nvPr>
            <p:ph idx="1"/>
          </p:nvPr>
        </p:nvSpPr>
        <p:spPr/>
        <p:txBody>
          <a:bodyPr/>
          <a:lstStyle/>
          <a:p>
            <a:pPr algn="r" rtl="1"/>
            <a:r>
              <a:rPr lang="ar-SA" dirty="0">
                <a:ea typeface="Calibri"/>
                <a:cs typeface="B Zar"/>
              </a:rPr>
              <a:t>مدیریت مورد قابل پیش بینی </a:t>
            </a:r>
            <a:r>
              <a:rPr lang="ar-SA" dirty="0" smtClean="0">
                <a:ea typeface="Calibri"/>
                <a:cs typeface="B Zar"/>
              </a:rPr>
              <a:t>است</a:t>
            </a:r>
            <a:r>
              <a:rPr lang="fa-IR" dirty="0" smtClean="0">
                <a:ea typeface="Calibri"/>
                <a:cs typeface="B Zar"/>
              </a:rPr>
              <a:t>  </a:t>
            </a:r>
            <a:r>
              <a:rPr lang="ar-SA" dirty="0" smtClean="0">
                <a:ea typeface="Calibri"/>
                <a:cs typeface="B Zar"/>
              </a:rPr>
              <a:t>یعنی </a:t>
            </a:r>
            <a:r>
              <a:rPr lang="ar-SA" dirty="0">
                <a:ea typeface="Calibri"/>
                <a:cs typeface="B Zar"/>
              </a:rPr>
              <a:t>پیش بینی </a:t>
            </a:r>
            <a:r>
              <a:rPr lang="fa-IR" dirty="0" smtClean="0">
                <a:ea typeface="Calibri"/>
                <a:cs typeface="B Zar"/>
              </a:rPr>
              <a:t> </a:t>
            </a:r>
            <a:r>
              <a:rPr lang="ar-SA" dirty="0" smtClean="0">
                <a:ea typeface="Calibri"/>
                <a:cs typeface="B Zar"/>
              </a:rPr>
              <a:t>نیازهای </a:t>
            </a:r>
            <a:r>
              <a:rPr lang="ar-SA" dirty="0">
                <a:ea typeface="Calibri"/>
                <a:cs typeface="B Zar"/>
              </a:rPr>
              <a:t>مراجع از قبل انجام می </a:t>
            </a:r>
            <a:r>
              <a:rPr lang="ar-SA" dirty="0" smtClean="0">
                <a:ea typeface="Calibri"/>
                <a:cs typeface="B Zar"/>
              </a:rPr>
              <a:t>گردد</a:t>
            </a:r>
            <a:r>
              <a:rPr lang="fa-IR" dirty="0" smtClean="0">
                <a:ea typeface="Calibri"/>
                <a:cs typeface="B Zar"/>
              </a:rPr>
              <a:t>.</a:t>
            </a:r>
            <a:r>
              <a:rPr lang="ar-SA" dirty="0" smtClean="0">
                <a:ea typeface="Calibri"/>
                <a:cs typeface="B Zar"/>
              </a:rPr>
              <a:t> </a:t>
            </a:r>
            <a:endParaRPr lang="en-US" dirty="0"/>
          </a:p>
        </p:txBody>
      </p:sp>
    </p:spTree>
    <p:extLst>
      <p:ext uri="{BB962C8B-B14F-4D97-AF65-F5344CB8AC3E}">
        <p14:creationId xmlns:p14="http://schemas.microsoft.com/office/powerpoint/2010/main" val="18165243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SA" sz="4000" dirty="0">
                <a:ea typeface="Calibri"/>
                <a:cs typeface="B Zar"/>
              </a:rPr>
              <a:t>مدیران باید از نقاط قوت زیر برخوردار باشند</a:t>
            </a:r>
            <a:endParaRPr lang="en-US" sz="4000" dirty="0"/>
          </a:p>
        </p:txBody>
      </p:sp>
      <p:sp>
        <p:nvSpPr>
          <p:cNvPr id="3" name="Content Placeholder 2"/>
          <p:cNvSpPr>
            <a:spLocks noGrp="1"/>
          </p:cNvSpPr>
          <p:nvPr>
            <p:ph idx="1"/>
          </p:nvPr>
        </p:nvSpPr>
        <p:spPr/>
        <p:txBody>
          <a:bodyPr>
            <a:normAutofit fontScale="85000" lnSpcReduction="20000"/>
          </a:bodyPr>
          <a:lstStyle/>
          <a:p>
            <a:pPr algn="r" rtl="1">
              <a:lnSpc>
                <a:spcPct val="115000"/>
              </a:lnSpc>
              <a:spcAft>
                <a:spcPts val="1000"/>
              </a:spcAft>
            </a:pPr>
            <a:r>
              <a:rPr lang="fa-IR" dirty="0" smtClean="0">
                <a:ea typeface="Calibri"/>
                <a:cs typeface="B Zar"/>
              </a:rPr>
              <a:t>آگاهی از </a:t>
            </a:r>
            <a:r>
              <a:rPr lang="ar-SA" dirty="0" smtClean="0">
                <a:ea typeface="Calibri"/>
                <a:cs typeface="B Zar"/>
              </a:rPr>
              <a:t>مدل </a:t>
            </a:r>
            <a:r>
              <a:rPr lang="ar-SA" dirty="0">
                <a:ea typeface="Calibri"/>
                <a:cs typeface="B Zar"/>
              </a:rPr>
              <a:t>های مصرف مواد مخدر و خصوصاً </a:t>
            </a:r>
            <a:r>
              <a:rPr lang="fa-IR" dirty="0" smtClean="0">
                <a:ea typeface="Calibri"/>
                <a:cs typeface="B Zar"/>
              </a:rPr>
              <a:t> </a:t>
            </a:r>
            <a:r>
              <a:rPr lang="ar-SA" dirty="0" smtClean="0">
                <a:ea typeface="Calibri"/>
                <a:cs typeface="B Zar"/>
              </a:rPr>
              <a:t>یافتن </a:t>
            </a:r>
            <a:r>
              <a:rPr lang="ar-SA" dirty="0">
                <a:ea typeface="Calibri"/>
                <a:cs typeface="B Zar"/>
              </a:rPr>
              <a:t>درمان </a:t>
            </a:r>
            <a:r>
              <a:rPr lang="ar-SA" dirty="0" smtClean="0">
                <a:ea typeface="Calibri"/>
                <a:cs typeface="B Zar"/>
              </a:rPr>
              <a:t>مناسب</a:t>
            </a:r>
            <a:r>
              <a:rPr lang="fa-IR" dirty="0" smtClean="0">
                <a:ea typeface="Calibri"/>
                <a:cs typeface="B Zar"/>
              </a:rPr>
              <a:t> </a:t>
            </a:r>
          </a:p>
          <a:p>
            <a:pPr algn="r" rtl="1">
              <a:lnSpc>
                <a:spcPct val="115000"/>
              </a:lnSpc>
              <a:spcAft>
                <a:spcPts val="1000"/>
              </a:spcAft>
            </a:pPr>
            <a:r>
              <a:rPr lang="fa-IR" dirty="0" smtClean="0">
                <a:ea typeface="Calibri"/>
                <a:cs typeface="B Zar"/>
              </a:rPr>
              <a:t>تو</a:t>
            </a:r>
            <a:r>
              <a:rPr lang="ar-SA" dirty="0" smtClean="0">
                <a:ea typeface="Calibri"/>
                <a:cs typeface="B Zar"/>
              </a:rPr>
              <a:t>ضیح </a:t>
            </a:r>
            <a:r>
              <a:rPr lang="ar-SA" dirty="0">
                <a:ea typeface="Calibri"/>
                <a:cs typeface="B Zar"/>
              </a:rPr>
              <a:t>رویکرد های علمی و فلسفی برای مددجو ها جهت کمک به تمرکز بر روی </a:t>
            </a:r>
            <a:r>
              <a:rPr lang="ar-SA" dirty="0" smtClean="0">
                <a:ea typeface="Calibri"/>
                <a:cs typeface="B Zar"/>
              </a:rPr>
              <a:t>درمان</a:t>
            </a:r>
            <a:endParaRPr lang="fa-IR" dirty="0" smtClean="0">
              <a:ea typeface="Calibri"/>
              <a:cs typeface="B Zar"/>
            </a:endParaRPr>
          </a:p>
          <a:p>
            <a:pPr algn="r" rtl="1">
              <a:lnSpc>
                <a:spcPct val="115000"/>
              </a:lnSpc>
              <a:spcAft>
                <a:spcPts val="1000"/>
              </a:spcAft>
            </a:pPr>
            <a:r>
              <a:rPr lang="ar-SA" dirty="0" smtClean="0">
                <a:ea typeface="Calibri"/>
                <a:cs typeface="B Zar"/>
              </a:rPr>
              <a:t> </a:t>
            </a:r>
            <a:r>
              <a:rPr lang="ar-SA" dirty="0">
                <a:ea typeface="Calibri"/>
                <a:cs typeface="B Zar"/>
              </a:rPr>
              <a:t>اهمیت خانواده </a:t>
            </a:r>
            <a:r>
              <a:rPr lang="fa-IR" dirty="0" smtClean="0">
                <a:ea typeface="Calibri"/>
                <a:cs typeface="B Zar"/>
              </a:rPr>
              <a:t>، </a:t>
            </a:r>
            <a:r>
              <a:rPr lang="ar-SA" dirty="0" smtClean="0">
                <a:ea typeface="Calibri"/>
                <a:cs typeface="B Zar"/>
              </a:rPr>
              <a:t>شبکه‌های </a:t>
            </a:r>
            <a:r>
              <a:rPr lang="ar-SA" dirty="0">
                <a:ea typeface="Calibri"/>
                <a:cs typeface="B Zar"/>
              </a:rPr>
              <a:t>اجتماعی و جامعه در روند درمان و </a:t>
            </a:r>
            <a:r>
              <a:rPr lang="ar-SA" dirty="0" smtClean="0">
                <a:ea typeface="Calibri"/>
                <a:cs typeface="B Zar"/>
              </a:rPr>
              <a:t>بهبودی</a:t>
            </a:r>
            <a:endParaRPr lang="fa-IR" dirty="0" smtClean="0">
              <a:ea typeface="Calibri"/>
              <a:cs typeface="B Zar"/>
            </a:endParaRPr>
          </a:p>
          <a:p>
            <a:pPr algn="r" rtl="1">
              <a:lnSpc>
                <a:spcPct val="115000"/>
              </a:lnSpc>
              <a:spcAft>
                <a:spcPts val="1000"/>
              </a:spcAft>
            </a:pPr>
            <a:r>
              <a:rPr lang="ar-SA" dirty="0" smtClean="0">
                <a:ea typeface="Calibri"/>
                <a:cs typeface="B Zar"/>
              </a:rPr>
              <a:t> </a:t>
            </a:r>
            <a:r>
              <a:rPr lang="ar-SA" dirty="0">
                <a:ea typeface="Calibri"/>
                <a:cs typeface="B Zar"/>
              </a:rPr>
              <a:t>حفظ دانش کاری پیرامون گزینه </a:t>
            </a:r>
            <a:r>
              <a:rPr lang="ar-SA" dirty="0" smtClean="0">
                <a:ea typeface="Calibri"/>
                <a:cs typeface="B Zar"/>
              </a:rPr>
              <a:t>های</a:t>
            </a:r>
            <a:r>
              <a:rPr lang="fa-IR" dirty="0" smtClean="0">
                <a:ea typeface="Calibri"/>
                <a:cs typeface="B Zar"/>
              </a:rPr>
              <a:t> </a:t>
            </a:r>
            <a:r>
              <a:rPr lang="ar-SA" dirty="0" smtClean="0">
                <a:ea typeface="Calibri"/>
                <a:cs typeface="B Zar"/>
              </a:rPr>
              <a:t> درمان </a:t>
            </a:r>
            <a:r>
              <a:rPr lang="ar-SA" dirty="0">
                <a:ea typeface="Calibri"/>
                <a:cs typeface="B Zar"/>
              </a:rPr>
              <a:t>شامل دولت </a:t>
            </a:r>
            <a:r>
              <a:rPr lang="fa-IR" dirty="0" smtClean="0">
                <a:ea typeface="Calibri"/>
                <a:cs typeface="B Zar"/>
              </a:rPr>
              <a:t>، </a:t>
            </a:r>
            <a:r>
              <a:rPr lang="ar-SA" dirty="0" smtClean="0">
                <a:ea typeface="Calibri"/>
                <a:cs typeface="B Zar"/>
              </a:rPr>
              <a:t>بیمه </a:t>
            </a:r>
            <a:r>
              <a:rPr lang="ar-SA" dirty="0">
                <a:ea typeface="Calibri"/>
                <a:cs typeface="B Zar"/>
              </a:rPr>
              <a:t>و غیره </a:t>
            </a:r>
            <a:endParaRPr lang="fa-IR" dirty="0" smtClean="0">
              <a:ea typeface="Calibri"/>
              <a:cs typeface="B Zar"/>
            </a:endParaRPr>
          </a:p>
          <a:p>
            <a:pPr algn="r" rtl="1">
              <a:lnSpc>
                <a:spcPct val="115000"/>
              </a:lnSpc>
              <a:spcAft>
                <a:spcPts val="1000"/>
              </a:spcAft>
            </a:pPr>
            <a:r>
              <a:rPr lang="fa-IR" dirty="0">
                <a:solidFill>
                  <a:prstClr val="black"/>
                </a:solidFill>
                <a:ea typeface="Calibri"/>
                <a:cs typeface="B Zar"/>
              </a:rPr>
              <a:t>آگاهی</a:t>
            </a:r>
            <a:r>
              <a:rPr lang="ar-SA" dirty="0" smtClean="0">
                <a:ea typeface="Calibri"/>
                <a:cs typeface="B Zar"/>
              </a:rPr>
              <a:t> </a:t>
            </a:r>
            <a:r>
              <a:rPr lang="ar-SA" dirty="0">
                <a:ea typeface="Calibri"/>
                <a:cs typeface="B Zar"/>
              </a:rPr>
              <a:t>فرهنگ های متنوع برای پیوند تفاوت های فرهنگی به عنوان راهی برای حمایت از درمان به جای مقابله با </a:t>
            </a:r>
            <a:r>
              <a:rPr lang="ar-SA" dirty="0" smtClean="0">
                <a:ea typeface="Calibri"/>
                <a:cs typeface="B Zar"/>
              </a:rPr>
              <a:t>آن</a:t>
            </a:r>
            <a:endParaRPr lang="fa-IR" dirty="0" smtClean="0">
              <a:ea typeface="Calibri"/>
              <a:cs typeface="B Zar"/>
            </a:endParaRPr>
          </a:p>
          <a:p>
            <a:pPr algn="r" rtl="1">
              <a:lnSpc>
                <a:spcPct val="115000"/>
              </a:lnSpc>
              <a:spcAft>
                <a:spcPts val="1000"/>
              </a:spcAft>
            </a:pPr>
            <a:r>
              <a:rPr lang="ar-SA" dirty="0" smtClean="0">
                <a:ea typeface="Calibri"/>
                <a:cs typeface="B Zar"/>
              </a:rPr>
              <a:t> </a:t>
            </a:r>
            <a:r>
              <a:rPr lang="ar-SA" dirty="0">
                <a:ea typeface="Calibri"/>
                <a:cs typeface="B Zar"/>
              </a:rPr>
              <a:t>تقدیر و ترویج رویکرد بین رشته ای برای درمان اعتیاد</a:t>
            </a:r>
            <a:endParaRPr lang="en-US" sz="2400" dirty="0">
              <a:ea typeface="Calibri"/>
              <a:cs typeface="Arial"/>
            </a:endParaRPr>
          </a:p>
          <a:p>
            <a:pPr algn="r" rtl="1"/>
            <a:endParaRPr lang="en-US" dirty="0"/>
          </a:p>
        </p:txBody>
      </p:sp>
    </p:spTree>
    <p:extLst>
      <p:ext uri="{BB962C8B-B14F-4D97-AF65-F5344CB8AC3E}">
        <p14:creationId xmlns:p14="http://schemas.microsoft.com/office/powerpoint/2010/main" val="37778275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algn="r" rtl="1"/>
            <a:r>
              <a:rPr lang="fa-IR" dirty="0" smtClean="0"/>
              <a:t>با توجه به تجارب بالینی خود در مراجعین تان  ، چرا غالب بیماران با وجود ترک اعتیاد دوباره به مواد برگشته اند ؟ </a:t>
            </a:r>
            <a:endParaRPr lang="en-US" dirty="0"/>
          </a:p>
        </p:txBody>
      </p:sp>
    </p:spTree>
    <p:extLst>
      <p:ext uri="{BB962C8B-B14F-4D97-AF65-F5344CB8AC3E}">
        <p14:creationId xmlns:p14="http://schemas.microsoft.com/office/powerpoint/2010/main" val="22295858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z="3600" dirty="0" smtClean="0">
                <a:ea typeface="Calibri"/>
                <a:cs typeface="B Zar"/>
              </a:rPr>
              <a:t>تمرین عملی </a:t>
            </a:r>
            <a:endParaRPr lang="en-US" dirty="0"/>
          </a:p>
        </p:txBody>
      </p:sp>
      <p:sp>
        <p:nvSpPr>
          <p:cNvPr id="3" name="Content Placeholder 2"/>
          <p:cNvSpPr>
            <a:spLocks noGrp="1"/>
          </p:cNvSpPr>
          <p:nvPr>
            <p:ph idx="1"/>
          </p:nvPr>
        </p:nvSpPr>
        <p:spPr/>
        <p:txBody>
          <a:bodyPr/>
          <a:lstStyle/>
          <a:p>
            <a:pPr algn="r" rtl="1"/>
            <a:r>
              <a:rPr lang="ar-SA" dirty="0" smtClean="0">
                <a:ea typeface="Calibri"/>
                <a:cs typeface="B Zar"/>
              </a:rPr>
              <a:t>بهرام </a:t>
            </a:r>
            <a:r>
              <a:rPr lang="ar-SA" dirty="0">
                <a:ea typeface="Calibri"/>
                <a:cs typeface="B Zar"/>
              </a:rPr>
              <a:t>یک مرد جوان </a:t>
            </a:r>
            <a:r>
              <a:rPr lang="fa-IR" dirty="0">
                <a:ea typeface="Calibri"/>
                <a:cs typeface="B Zar"/>
              </a:rPr>
              <a:t>۳۵</a:t>
            </a:r>
            <a:r>
              <a:rPr lang="ar-SA" dirty="0">
                <a:ea typeface="Calibri"/>
                <a:cs typeface="B Zar"/>
              </a:rPr>
              <a:t> ساله لیسانس حسابداری متاهل و دارای یک فرزند دختر </a:t>
            </a:r>
            <a:r>
              <a:rPr lang="fa-IR" dirty="0">
                <a:ea typeface="Calibri"/>
                <a:cs typeface="B Zar"/>
              </a:rPr>
              <a:t>۱۲</a:t>
            </a:r>
            <a:r>
              <a:rPr lang="ar-SA" dirty="0">
                <a:ea typeface="Calibri"/>
                <a:cs typeface="B Zar"/>
              </a:rPr>
              <a:t> ساله او پنج سال هست که درگیر اعتیاد می </a:t>
            </a:r>
            <a:r>
              <a:rPr lang="ar-SA" dirty="0" smtClean="0">
                <a:ea typeface="Calibri"/>
                <a:cs typeface="B Zar"/>
              </a:rPr>
              <a:t>باشد</a:t>
            </a:r>
            <a:r>
              <a:rPr lang="fa-IR" dirty="0" smtClean="0">
                <a:ea typeface="Calibri"/>
                <a:cs typeface="B Zar"/>
              </a:rPr>
              <a:t>. دو</a:t>
            </a:r>
            <a:r>
              <a:rPr lang="ar-SA" dirty="0" smtClean="0">
                <a:ea typeface="Calibri"/>
                <a:cs typeface="B Zar"/>
              </a:rPr>
              <a:t>ستان </a:t>
            </a:r>
            <a:r>
              <a:rPr lang="ar-SA" dirty="0">
                <a:ea typeface="Calibri"/>
                <a:cs typeface="B Zar"/>
              </a:rPr>
              <a:t>رو همواره افرادی بوده‌اند که در ترک های قبلی دوباره بهرام را به سمت مواد کشنده اند </a:t>
            </a:r>
            <a:r>
              <a:rPr lang="fa-IR" dirty="0" smtClean="0">
                <a:ea typeface="Calibri"/>
                <a:cs typeface="B Zar"/>
              </a:rPr>
              <a:t>.</a:t>
            </a:r>
            <a:r>
              <a:rPr lang="ar-SA" dirty="0" smtClean="0">
                <a:ea typeface="Calibri"/>
                <a:cs typeface="B Zar"/>
              </a:rPr>
              <a:t>همسرش </a:t>
            </a:r>
            <a:r>
              <a:rPr lang="ar-SA" dirty="0">
                <a:ea typeface="Calibri"/>
                <a:cs typeface="B Zar"/>
              </a:rPr>
              <a:t>رویا به دلیل اعتیاد همسر بیکاری و روابط ناخوشایند با دوستان </a:t>
            </a:r>
            <a:r>
              <a:rPr lang="fa-IR" dirty="0">
                <a:ea typeface="Calibri"/>
                <a:cs typeface="B Zar"/>
              </a:rPr>
              <a:t>۴</a:t>
            </a:r>
            <a:r>
              <a:rPr lang="ar-SA" dirty="0">
                <a:ea typeface="Calibri"/>
                <a:cs typeface="B Zar"/>
              </a:rPr>
              <a:t> ماه است که از خانه خارج شده و به خانه پدری اش رفته </a:t>
            </a:r>
            <a:r>
              <a:rPr lang="fa-IR" dirty="0" smtClean="0">
                <a:ea typeface="Calibri"/>
                <a:cs typeface="B Zar"/>
              </a:rPr>
              <a:t> </a:t>
            </a:r>
            <a:r>
              <a:rPr lang="ar-SA" dirty="0" smtClean="0">
                <a:ea typeface="Calibri"/>
                <a:cs typeface="B Zar"/>
              </a:rPr>
              <a:t>است</a:t>
            </a:r>
            <a:r>
              <a:rPr lang="fa-IR" dirty="0" smtClean="0">
                <a:ea typeface="Calibri"/>
                <a:cs typeface="B Zar"/>
              </a:rPr>
              <a:t>.</a:t>
            </a:r>
            <a:r>
              <a:rPr lang="ar-SA" dirty="0" smtClean="0">
                <a:ea typeface="Calibri"/>
                <a:cs typeface="B Zar"/>
              </a:rPr>
              <a:t> </a:t>
            </a:r>
            <a:r>
              <a:rPr lang="ar-SA" dirty="0">
                <a:ea typeface="Calibri"/>
                <a:cs typeface="B Zar"/>
              </a:rPr>
              <a:t>او همچنین از بهرام شکایت کرده و در آستانه طلاق قرار </a:t>
            </a:r>
            <a:r>
              <a:rPr lang="ar-SA" dirty="0" smtClean="0">
                <a:ea typeface="Calibri"/>
                <a:cs typeface="B Zar"/>
              </a:rPr>
              <a:t>دارد</a:t>
            </a:r>
            <a:r>
              <a:rPr lang="fa-IR" dirty="0" smtClean="0">
                <a:ea typeface="Calibri"/>
                <a:cs typeface="B Zar"/>
              </a:rPr>
              <a:t>. </a:t>
            </a:r>
            <a:r>
              <a:rPr lang="ar-SA" dirty="0" smtClean="0">
                <a:ea typeface="Calibri"/>
                <a:cs typeface="B Zar"/>
              </a:rPr>
              <a:t> بهرام</a:t>
            </a:r>
            <a:r>
              <a:rPr lang="fa-IR" dirty="0" smtClean="0">
                <a:ea typeface="Calibri"/>
                <a:cs typeface="B Zar"/>
              </a:rPr>
              <a:t> </a:t>
            </a:r>
            <a:r>
              <a:rPr lang="ar-SA" dirty="0">
                <a:ea typeface="Calibri"/>
                <a:cs typeface="B Zar"/>
              </a:rPr>
              <a:t>همچنین کار خود را به دلیل غیبت‌های مکرر هوا سپردی و بدقولی از دست داده است </a:t>
            </a:r>
            <a:r>
              <a:rPr lang="fa-IR" dirty="0" smtClean="0">
                <a:ea typeface="Calibri"/>
                <a:cs typeface="B Zar"/>
              </a:rPr>
              <a:t>.</a:t>
            </a:r>
            <a:endParaRPr lang="en-US" dirty="0"/>
          </a:p>
        </p:txBody>
      </p:sp>
    </p:spTree>
    <p:extLst>
      <p:ext uri="{BB962C8B-B14F-4D97-AF65-F5344CB8AC3E}">
        <p14:creationId xmlns:p14="http://schemas.microsoft.com/office/powerpoint/2010/main" val="28228446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Mitra" pitchFamily="2" charset="-78"/>
              </a:rPr>
              <a:t>ادامه</a:t>
            </a:r>
            <a:endParaRPr lang="en-US" sz="4000" dirty="0">
              <a:cs typeface="B Mitra" pitchFamily="2" charset="-78"/>
            </a:endParaRPr>
          </a:p>
        </p:txBody>
      </p:sp>
      <p:sp>
        <p:nvSpPr>
          <p:cNvPr id="3" name="Content Placeholder 2"/>
          <p:cNvSpPr>
            <a:spLocks noGrp="1"/>
          </p:cNvSpPr>
          <p:nvPr>
            <p:ph idx="1"/>
          </p:nvPr>
        </p:nvSpPr>
        <p:spPr/>
        <p:txBody>
          <a:bodyPr>
            <a:normAutofit fontScale="70000" lnSpcReduction="20000"/>
          </a:bodyPr>
          <a:lstStyle/>
          <a:p>
            <a:pPr marL="0" indent="0" algn="r" rtl="1">
              <a:lnSpc>
                <a:spcPct val="115000"/>
              </a:lnSpc>
              <a:spcAft>
                <a:spcPts val="1000"/>
              </a:spcAft>
              <a:buNone/>
            </a:pPr>
            <a:r>
              <a:rPr lang="ar-SA" dirty="0">
                <a:ea typeface="Calibri"/>
                <a:cs typeface="B Zar"/>
              </a:rPr>
              <a:t>فعلاً درآمدی ندارد و روزها و شب هایش را در تنهایی خود سپری می‌کند و از انجام هرگونه اقدامی برای بازگشت به کار یا شروع کاری دیگر و بازگرداندن همسر </a:t>
            </a:r>
            <a:r>
              <a:rPr lang="fa-IR" dirty="0" smtClean="0">
                <a:ea typeface="Calibri"/>
                <a:cs typeface="B Zar"/>
              </a:rPr>
              <a:t> </a:t>
            </a:r>
            <a:r>
              <a:rPr lang="ar-SA" dirty="0" smtClean="0">
                <a:ea typeface="Calibri"/>
                <a:cs typeface="B Zar"/>
              </a:rPr>
              <a:t>ناامید </a:t>
            </a:r>
            <a:r>
              <a:rPr lang="ar-SA" dirty="0">
                <a:ea typeface="Calibri"/>
                <a:cs typeface="B Zar"/>
              </a:rPr>
              <a:t>است </a:t>
            </a:r>
            <a:r>
              <a:rPr lang="fa-IR" dirty="0" smtClean="0">
                <a:ea typeface="Calibri"/>
                <a:cs typeface="B Zar"/>
              </a:rPr>
              <a:t>.</a:t>
            </a:r>
          </a:p>
          <a:p>
            <a:pPr marL="0" indent="0" algn="r" rtl="1">
              <a:lnSpc>
                <a:spcPct val="115000"/>
              </a:lnSpc>
              <a:spcAft>
                <a:spcPts val="1000"/>
              </a:spcAft>
              <a:buNone/>
            </a:pPr>
            <a:r>
              <a:rPr lang="ar-SA" dirty="0" smtClean="0">
                <a:ea typeface="Calibri"/>
                <a:cs typeface="B Zar"/>
              </a:rPr>
              <a:t>پدر </a:t>
            </a:r>
            <a:r>
              <a:rPr lang="ar-SA" dirty="0">
                <a:ea typeface="Calibri"/>
                <a:cs typeface="B Zar"/>
              </a:rPr>
              <a:t>بهرام نیز او را به دلیل اعتیاد و روابط نامعلوم و رفت و آمدهای مشکوک و رفتارهای پرخاشگرانه هاش از خود دور کرده و بهرام با خانه ای که موعد اجاره اش به </a:t>
            </a:r>
            <a:r>
              <a:rPr lang="fa-IR" dirty="0" smtClean="0">
                <a:ea typeface="Calibri"/>
                <a:cs typeface="B Zar"/>
              </a:rPr>
              <a:t>اتمام </a:t>
            </a:r>
            <a:r>
              <a:rPr lang="ar-SA" dirty="0" smtClean="0">
                <a:ea typeface="Calibri"/>
                <a:cs typeface="B Zar"/>
              </a:rPr>
              <a:t>رسیده </a:t>
            </a:r>
            <a:r>
              <a:rPr lang="ar-SA" dirty="0">
                <a:ea typeface="Calibri"/>
                <a:cs typeface="B Zar"/>
              </a:rPr>
              <a:t>است و باید آن را تخلیه کند و یک بدهی </a:t>
            </a:r>
            <a:r>
              <a:rPr lang="fa-IR" dirty="0">
                <a:ea typeface="Calibri"/>
                <a:cs typeface="B Zar"/>
              </a:rPr>
              <a:t>۱۰</a:t>
            </a:r>
            <a:r>
              <a:rPr lang="ar-SA" dirty="0">
                <a:ea typeface="Calibri"/>
                <a:cs typeface="B Zar"/>
              </a:rPr>
              <a:t> میلیونی </a:t>
            </a:r>
            <a:r>
              <a:rPr lang="ar-SA" dirty="0" smtClean="0">
                <a:ea typeface="Calibri"/>
                <a:cs typeface="B Zar"/>
              </a:rPr>
              <a:t>دارد</a:t>
            </a:r>
            <a:r>
              <a:rPr lang="fa-IR" dirty="0" smtClean="0">
                <a:ea typeface="Calibri"/>
                <a:cs typeface="B Zar"/>
              </a:rPr>
              <a:t>، </a:t>
            </a:r>
            <a:r>
              <a:rPr lang="ar-SA" dirty="0" smtClean="0">
                <a:ea typeface="Calibri"/>
                <a:cs typeface="B Zar"/>
              </a:rPr>
              <a:t> </a:t>
            </a:r>
            <a:r>
              <a:rPr lang="ar-SA" dirty="0">
                <a:ea typeface="Calibri"/>
                <a:cs typeface="B Zar"/>
              </a:rPr>
              <a:t>طرف می </a:t>
            </a:r>
            <a:r>
              <a:rPr lang="ar-SA" dirty="0" smtClean="0">
                <a:ea typeface="Calibri"/>
                <a:cs typeface="B Zar"/>
              </a:rPr>
              <a:t>باشد</a:t>
            </a:r>
            <a:r>
              <a:rPr lang="fa-IR" dirty="0" smtClean="0">
                <a:ea typeface="Calibri"/>
                <a:cs typeface="B Zar"/>
              </a:rPr>
              <a:t>.</a:t>
            </a:r>
          </a:p>
          <a:p>
            <a:pPr marL="0" indent="0" algn="r" rtl="1">
              <a:lnSpc>
                <a:spcPct val="115000"/>
              </a:lnSpc>
              <a:spcAft>
                <a:spcPts val="1000"/>
              </a:spcAft>
              <a:buNone/>
            </a:pPr>
            <a:r>
              <a:rPr lang="ar-SA" dirty="0" smtClean="0">
                <a:ea typeface="Calibri"/>
                <a:cs typeface="B Zar"/>
              </a:rPr>
              <a:t> </a:t>
            </a:r>
            <a:r>
              <a:rPr lang="ar-SA" dirty="0">
                <a:ea typeface="Calibri"/>
                <a:cs typeface="B Zar"/>
              </a:rPr>
              <a:t>مشکلات بهرام را چارچوب بندی </a:t>
            </a:r>
            <a:r>
              <a:rPr lang="ar-SA" dirty="0" smtClean="0">
                <a:ea typeface="Calibri"/>
                <a:cs typeface="B Zar"/>
              </a:rPr>
              <a:t>کنی</a:t>
            </a:r>
            <a:r>
              <a:rPr lang="fa-IR" dirty="0" smtClean="0">
                <a:ea typeface="Calibri"/>
                <a:cs typeface="B Zar"/>
              </a:rPr>
              <a:t>د.</a:t>
            </a:r>
          </a:p>
          <a:p>
            <a:pPr marL="0" indent="0" algn="r" rtl="1">
              <a:lnSpc>
                <a:spcPct val="115000"/>
              </a:lnSpc>
              <a:spcAft>
                <a:spcPts val="1000"/>
              </a:spcAft>
              <a:buNone/>
            </a:pPr>
            <a:r>
              <a:rPr lang="ar-SA" dirty="0" smtClean="0">
                <a:ea typeface="Calibri"/>
                <a:cs typeface="B Zar"/>
              </a:rPr>
              <a:t> </a:t>
            </a:r>
            <a:r>
              <a:rPr lang="ar-SA" dirty="0">
                <a:ea typeface="Calibri"/>
                <a:cs typeface="B Zar"/>
              </a:rPr>
              <a:t>شما چه طرح درمانی برای </a:t>
            </a:r>
            <a:r>
              <a:rPr lang="ar-SA" dirty="0" smtClean="0">
                <a:ea typeface="Calibri"/>
                <a:cs typeface="B Zar"/>
              </a:rPr>
              <a:t>برا</a:t>
            </a:r>
            <a:r>
              <a:rPr lang="fa-IR" dirty="0" smtClean="0">
                <a:ea typeface="Calibri"/>
                <a:cs typeface="B Zar"/>
              </a:rPr>
              <a:t>ی او</a:t>
            </a:r>
            <a:r>
              <a:rPr lang="ar-SA" dirty="0" smtClean="0">
                <a:ea typeface="Calibri"/>
                <a:cs typeface="B Zar"/>
              </a:rPr>
              <a:t> </a:t>
            </a:r>
            <a:r>
              <a:rPr lang="ar-SA" dirty="0">
                <a:ea typeface="Calibri"/>
                <a:cs typeface="B Zar"/>
              </a:rPr>
              <a:t>تدوین می </a:t>
            </a:r>
            <a:r>
              <a:rPr lang="ar-SA" dirty="0" smtClean="0">
                <a:ea typeface="Calibri"/>
                <a:cs typeface="B Zar"/>
              </a:rPr>
              <a:t>کنی</a:t>
            </a:r>
            <a:r>
              <a:rPr lang="fa-IR" dirty="0" smtClean="0">
                <a:ea typeface="Calibri"/>
                <a:cs typeface="B Zar"/>
              </a:rPr>
              <a:t>د؟</a:t>
            </a:r>
          </a:p>
          <a:p>
            <a:pPr marL="0" indent="0" algn="r" rtl="1">
              <a:lnSpc>
                <a:spcPct val="115000"/>
              </a:lnSpc>
              <a:spcAft>
                <a:spcPts val="1000"/>
              </a:spcAft>
              <a:buNone/>
            </a:pPr>
            <a:r>
              <a:rPr lang="ar-SA" dirty="0" smtClean="0">
                <a:ea typeface="Calibri"/>
                <a:cs typeface="B Zar"/>
              </a:rPr>
              <a:t> </a:t>
            </a:r>
            <a:r>
              <a:rPr lang="ar-SA" dirty="0">
                <a:ea typeface="Calibri"/>
                <a:cs typeface="B Zar"/>
              </a:rPr>
              <a:t>مدیریت مورد برای بهرام شامل چه مواردی هست و چه برنامه ای را برای آن در نظر </a:t>
            </a:r>
            <a:r>
              <a:rPr lang="ar-SA" dirty="0" smtClean="0">
                <a:ea typeface="Calibri"/>
                <a:cs typeface="B Zar"/>
              </a:rPr>
              <a:t>دارید</a:t>
            </a:r>
            <a:r>
              <a:rPr lang="fa-IR" dirty="0" smtClean="0">
                <a:ea typeface="Calibri"/>
                <a:cs typeface="B Zar"/>
              </a:rPr>
              <a:t>؟</a:t>
            </a:r>
            <a:endParaRPr lang="en-US" sz="2400" dirty="0">
              <a:ea typeface="Calibri"/>
              <a:cs typeface="Arial"/>
            </a:endParaRPr>
          </a:p>
          <a:p>
            <a:pPr algn="r" rtl="1"/>
            <a:endParaRPr lang="en-US" dirty="0"/>
          </a:p>
        </p:txBody>
      </p:sp>
    </p:spTree>
    <p:extLst>
      <p:ext uri="{BB962C8B-B14F-4D97-AF65-F5344CB8AC3E}">
        <p14:creationId xmlns:p14="http://schemas.microsoft.com/office/powerpoint/2010/main" val="6886694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smtClean="0"/>
              <a:t>  مدیریت </a:t>
            </a:r>
            <a:r>
              <a:rPr lang="fa-IR" smtClean="0"/>
              <a:t>مورد  برای چه کسانی مورد نیاز </a:t>
            </a:r>
            <a:r>
              <a:rPr lang="fa-IR" dirty="0" smtClean="0"/>
              <a:t>هست ؟</a:t>
            </a:r>
            <a:endParaRPr lang="en-US" dirty="0"/>
          </a:p>
        </p:txBody>
      </p:sp>
      <p:sp>
        <p:nvSpPr>
          <p:cNvPr id="3" name="Content Placeholder 2"/>
          <p:cNvSpPr>
            <a:spLocks noGrp="1"/>
          </p:cNvSpPr>
          <p:nvPr>
            <p:ph idx="1"/>
          </p:nvPr>
        </p:nvSpPr>
        <p:spPr/>
        <p:txBody>
          <a:bodyPr/>
          <a:lstStyle/>
          <a:p>
            <a:pPr algn="r" rtl="1"/>
            <a:r>
              <a:rPr lang="fa-IR" dirty="0"/>
              <a:t>طرح مدیریت مورد برای معتادانی که از مراکز درمانی خارج شده‌اند و با اولویت مراکز ماده ۱۶ و معتادان متجاهر اجرا می‌شود، چراکه این معتادان عمدتا بعد از درمان رها می‌شدند و پس از مدتی به دلیل مصرف مجدد مواد مخدر به مراکز باز می‌گشتند.</a:t>
            </a:r>
            <a:endParaRPr lang="en-US" dirty="0"/>
          </a:p>
        </p:txBody>
      </p:sp>
    </p:spTree>
    <p:extLst>
      <p:ext uri="{BB962C8B-B14F-4D97-AF65-F5344CB8AC3E}">
        <p14:creationId xmlns:p14="http://schemas.microsoft.com/office/powerpoint/2010/main" val="11162499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24744"/>
            <a:ext cx="8229600" cy="3168352"/>
          </a:xfrm>
        </p:spPr>
        <p:txBody>
          <a:bodyPr>
            <a:normAutofit/>
          </a:bodyPr>
          <a:lstStyle/>
          <a:p>
            <a:r>
              <a:rPr lang="fa-IR" dirty="0" smtClean="0">
                <a:cs typeface="B Mitra" pitchFamily="2" charset="-78"/>
              </a:rPr>
              <a:t>مدیریت مورد </a:t>
            </a:r>
            <a:r>
              <a:rPr lang="fa-IR" dirty="0" smtClean="0"/>
              <a:t/>
            </a:r>
            <a:br>
              <a:rPr lang="fa-IR" dirty="0" smtClean="0"/>
            </a:br>
            <a:r>
              <a:rPr lang="fa-IR" dirty="0" smtClean="0"/>
              <a:t/>
            </a:r>
            <a:br>
              <a:rPr lang="fa-IR" dirty="0" smtClean="0"/>
            </a:br>
            <a:r>
              <a:rPr lang="en-US" dirty="0" smtClean="0">
                <a:latin typeface="Blackadder ITC" pitchFamily="82" charset="0"/>
              </a:rPr>
              <a:t>Case Management </a:t>
            </a:r>
            <a:br>
              <a:rPr lang="en-US" dirty="0" smtClean="0">
                <a:latin typeface="Blackadder ITC" pitchFamily="82" charset="0"/>
              </a:rPr>
            </a:br>
            <a:r>
              <a:rPr lang="fa-IR" dirty="0" smtClean="0">
                <a:cs typeface="B Mitra" pitchFamily="2" charset="-78"/>
              </a:rPr>
              <a:t>برای معتادان بهبود یافته </a:t>
            </a:r>
            <a:endParaRPr lang="en-US" dirty="0">
              <a:cs typeface="B Mitra" pitchFamily="2" charset="-78"/>
            </a:endParaRPr>
          </a:p>
        </p:txBody>
      </p:sp>
    </p:spTree>
    <p:extLst>
      <p:ext uri="{BB962C8B-B14F-4D97-AF65-F5344CB8AC3E}">
        <p14:creationId xmlns:p14="http://schemas.microsoft.com/office/powerpoint/2010/main" val="9085088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r>
              <a:rPr lang="fa-IR" sz="4000" dirty="0" smtClean="0">
                <a:cs typeface="B Mitra" pitchFamily="2" charset="-78"/>
              </a:rPr>
              <a:t>هدف</a:t>
            </a:r>
            <a:r>
              <a:rPr lang="fa-IR" sz="4000" dirty="0">
                <a:solidFill>
                  <a:prstClr val="black"/>
                </a:solidFill>
                <a:cs typeface="B Mitra" pitchFamily="2" charset="-78"/>
              </a:rPr>
              <a:t> مدیریت مورد </a:t>
            </a:r>
            <a:endParaRPr lang="en-US" sz="4000" dirty="0">
              <a:cs typeface="B Mitra" pitchFamily="2" charset="-78"/>
            </a:endParaRPr>
          </a:p>
        </p:txBody>
      </p:sp>
      <p:sp>
        <p:nvSpPr>
          <p:cNvPr id="3" name="Content Placeholder 2"/>
          <p:cNvSpPr>
            <a:spLocks noGrp="1"/>
          </p:cNvSpPr>
          <p:nvPr>
            <p:ph idx="1"/>
          </p:nvPr>
        </p:nvSpPr>
        <p:spPr/>
        <p:txBody>
          <a:bodyPr>
            <a:normAutofit lnSpcReduction="10000"/>
          </a:bodyPr>
          <a:lstStyle/>
          <a:p>
            <a:pPr algn="r" rtl="1"/>
            <a:r>
              <a:rPr lang="ar-SA" dirty="0">
                <a:ea typeface="Calibri"/>
                <a:cs typeface="B Zar"/>
              </a:rPr>
              <a:t>چرخه معیوب درمان و بازگشت دوباره به زندگی در </a:t>
            </a:r>
            <a:r>
              <a:rPr lang="ar-SA" dirty="0" smtClean="0">
                <a:ea typeface="Calibri"/>
                <a:cs typeface="B Zar"/>
              </a:rPr>
              <a:t>معتادین</a:t>
            </a:r>
            <a:endParaRPr lang="fa-IR" dirty="0" smtClean="0">
              <a:ea typeface="Calibri"/>
              <a:cs typeface="B Zar"/>
            </a:endParaRPr>
          </a:p>
          <a:p>
            <a:pPr algn="r" rtl="1"/>
            <a:r>
              <a:rPr lang="ar-SA" dirty="0" smtClean="0">
                <a:ea typeface="Calibri"/>
                <a:cs typeface="B Zar"/>
              </a:rPr>
              <a:t> </a:t>
            </a:r>
            <a:r>
              <a:rPr lang="ar-SA" dirty="0">
                <a:ea typeface="Calibri"/>
                <a:cs typeface="B Zar"/>
              </a:rPr>
              <a:t>مشکلات معیشتی خانوادگی و اجتماعی </a:t>
            </a:r>
            <a:endParaRPr lang="fa-IR" dirty="0" smtClean="0">
              <a:ea typeface="Calibri"/>
              <a:cs typeface="B Zar"/>
            </a:endParaRPr>
          </a:p>
          <a:p>
            <a:pPr marL="0" indent="0" algn="r" rtl="1">
              <a:buNone/>
            </a:pPr>
            <a:r>
              <a:rPr lang="ar-SA" dirty="0" smtClean="0">
                <a:solidFill>
                  <a:srgbClr val="FF0000"/>
                </a:solidFill>
                <a:ea typeface="Calibri"/>
                <a:cs typeface="B Zar"/>
              </a:rPr>
              <a:t>بهبود </a:t>
            </a:r>
            <a:r>
              <a:rPr lang="ar-SA" dirty="0">
                <a:solidFill>
                  <a:srgbClr val="FF0000"/>
                </a:solidFill>
                <a:ea typeface="Calibri"/>
                <a:cs typeface="B Zar"/>
              </a:rPr>
              <a:t>یافتگان </a:t>
            </a:r>
            <a:r>
              <a:rPr lang="ar-SA" dirty="0" smtClean="0">
                <a:solidFill>
                  <a:srgbClr val="FF0000"/>
                </a:solidFill>
                <a:ea typeface="Calibri"/>
                <a:cs typeface="B Zar"/>
              </a:rPr>
              <a:t>بی‌بضاعت</a:t>
            </a:r>
            <a:r>
              <a:rPr lang="fa-IR" dirty="0" smtClean="0">
                <a:solidFill>
                  <a:srgbClr val="FF0000"/>
                </a:solidFill>
                <a:ea typeface="Calibri"/>
                <a:cs typeface="B Zar"/>
              </a:rPr>
              <a:t> و</a:t>
            </a:r>
            <a:r>
              <a:rPr lang="ar-SA" dirty="0" smtClean="0">
                <a:solidFill>
                  <a:srgbClr val="FF0000"/>
                </a:solidFill>
                <a:ea typeface="Calibri"/>
                <a:cs typeface="B Zar"/>
              </a:rPr>
              <a:t> </a:t>
            </a:r>
            <a:r>
              <a:rPr lang="ar-SA" dirty="0">
                <a:solidFill>
                  <a:srgbClr val="FF0000"/>
                </a:solidFill>
                <a:ea typeface="Calibri"/>
                <a:cs typeface="B Zar"/>
              </a:rPr>
              <a:t>بدون حمایت خانواده و نیازمند حمایت های </a:t>
            </a:r>
            <a:r>
              <a:rPr lang="ar-SA" dirty="0" smtClean="0">
                <a:solidFill>
                  <a:srgbClr val="FF0000"/>
                </a:solidFill>
                <a:ea typeface="Calibri"/>
                <a:cs typeface="B Zar"/>
              </a:rPr>
              <a:t>قضایی</a:t>
            </a:r>
            <a:r>
              <a:rPr lang="fa-IR" dirty="0" smtClean="0">
                <a:solidFill>
                  <a:srgbClr val="FF0000"/>
                </a:solidFill>
                <a:ea typeface="Calibri"/>
                <a:cs typeface="B Zar"/>
              </a:rPr>
              <a:t> و</a:t>
            </a:r>
            <a:r>
              <a:rPr lang="ar-SA" dirty="0" smtClean="0">
                <a:solidFill>
                  <a:srgbClr val="FF0000"/>
                </a:solidFill>
                <a:ea typeface="Calibri"/>
                <a:cs typeface="B Zar"/>
              </a:rPr>
              <a:t> </a:t>
            </a:r>
            <a:r>
              <a:rPr lang="ar-SA" dirty="0">
                <a:solidFill>
                  <a:srgbClr val="FF0000"/>
                </a:solidFill>
                <a:ea typeface="Calibri"/>
                <a:cs typeface="B Zar"/>
              </a:rPr>
              <a:t>روانشناسی و روانپزشکی شناسایی </a:t>
            </a:r>
            <a:r>
              <a:rPr lang="fa-IR" dirty="0" smtClean="0">
                <a:solidFill>
                  <a:srgbClr val="FF0000"/>
                </a:solidFill>
                <a:ea typeface="Calibri"/>
                <a:cs typeface="B Zar"/>
              </a:rPr>
              <a:t> شده </a:t>
            </a:r>
            <a:r>
              <a:rPr lang="ar-SA" dirty="0" smtClean="0">
                <a:solidFill>
                  <a:srgbClr val="FF0000"/>
                </a:solidFill>
                <a:ea typeface="Calibri"/>
                <a:cs typeface="B Zar"/>
              </a:rPr>
              <a:t>و </a:t>
            </a:r>
            <a:r>
              <a:rPr lang="ar-SA" dirty="0">
                <a:solidFill>
                  <a:srgbClr val="FF0000"/>
                </a:solidFill>
                <a:ea typeface="Calibri"/>
                <a:cs typeface="B Zar"/>
              </a:rPr>
              <a:t>کمک های مورد نیاز خود را در این طرح دریافت می </a:t>
            </a:r>
            <a:r>
              <a:rPr lang="ar-SA" dirty="0" smtClean="0">
                <a:solidFill>
                  <a:srgbClr val="FF0000"/>
                </a:solidFill>
                <a:ea typeface="Calibri"/>
                <a:cs typeface="B Zar"/>
              </a:rPr>
              <a:t>کنند</a:t>
            </a:r>
            <a:r>
              <a:rPr lang="fa-IR" dirty="0" smtClean="0">
                <a:solidFill>
                  <a:srgbClr val="FF0000"/>
                </a:solidFill>
                <a:ea typeface="Calibri"/>
                <a:cs typeface="B Zar"/>
              </a:rPr>
              <a:t>.</a:t>
            </a:r>
          </a:p>
          <a:p>
            <a:pPr marL="0" indent="0" algn="r" rtl="1">
              <a:buNone/>
            </a:pPr>
            <a:r>
              <a:rPr lang="ar-SA" dirty="0" smtClean="0">
                <a:ea typeface="Calibri"/>
                <a:cs typeface="B Zar"/>
              </a:rPr>
              <a:t> </a:t>
            </a:r>
            <a:r>
              <a:rPr lang="ar-SA" dirty="0">
                <a:solidFill>
                  <a:schemeClr val="accent3">
                    <a:lumMod val="75000"/>
                  </a:schemeClr>
                </a:solidFill>
                <a:ea typeface="Calibri"/>
                <a:cs typeface="B Zar"/>
              </a:rPr>
              <a:t>اجرای طرح مدیریت مورد زمینه را برای حضور دوباره معتادین در دل </a:t>
            </a:r>
            <a:r>
              <a:rPr lang="ar-SA" dirty="0">
                <a:solidFill>
                  <a:srgbClr val="FF0000"/>
                </a:solidFill>
                <a:ea typeface="Calibri"/>
                <a:cs typeface="B Zar"/>
              </a:rPr>
              <a:t>خانواده و اجتماع </a:t>
            </a:r>
            <a:r>
              <a:rPr lang="ar-SA" dirty="0">
                <a:solidFill>
                  <a:schemeClr val="accent3">
                    <a:lumMod val="75000"/>
                  </a:schemeClr>
                </a:solidFill>
                <a:ea typeface="Calibri"/>
                <a:cs typeface="B Zar"/>
              </a:rPr>
              <a:t>فراهم می کند و با اجرای برنامه های موردی مدیریت معتادان روند درمان تا یک سال پس از بهبودی قطعی فرد ادامه پیدا </a:t>
            </a:r>
            <a:r>
              <a:rPr lang="ar-SA" dirty="0" smtClean="0">
                <a:solidFill>
                  <a:schemeClr val="accent3">
                    <a:lumMod val="75000"/>
                  </a:schemeClr>
                </a:solidFill>
                <a:ea typeface="Calibri"/>
                <a:cs typeface="B Zar"/>
              </a:rPr>
              <a:t>میکند</a:t>
            </a:r>
            <a:r>
              <a:rPr lang="fa-IR" dirty="0" smtClean="0">
                <a:solidFill>
                  <a:schemeClr val="accent3">
                    <a:lumMod val="75000"/>
                  </a:schemeClr>
                </a:solidFill>
                <a:ea typeface="Calibri"/>
                <a:cs typeface="B Zar"/>
              </a:rPr>
              <a:t>.</a:t>
            </a:r>
            <a:endParaRPr lang="en-US" dirty="0">
              <a:solidFill>
                <a:schemeClr val="accent3">
                  <a:lumMod val="75000"/>
                </a:schemeClr>
              </a:solidFill>
            </a:endParaRPr>
          </a:p>
        </p:txBody>
      </p:sp>
    </p:spTree>
    <p:extLst>
      <p:ext uri="{BB962C8B-B14F-4D97-AF65-F5344CB8AC3E}">
        <p14:creationId xmlns:p14="http://schemas.microsoft.com/office/powerpoint/2010/main" val="22548667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74638"/>
            <a:ext cx="8363272" cy="1143000"/>
          </a:xfrm>
        </p:spPr>
        <p:txBody>
          <a:bodyPr>
            <a:noAutofit/>
          </a:bodyPr>
          <a:lstStyle/>
          <a:p>
            <a:r>
              <a:rPr lang="ar-SA" sz="2800" dirty="0" smtClean="0">
                <a:effectLst/>
                <a:latin typeface="B Zar"/>
                <a:ea typeface="Calibri"/>
                <a:cs typeface="B Mitra" pitchFamily="2" charset="-78"/>
              </a:rPr>
              <a:t>طرح مدیریت مورد معتادان شانس درمان قطعی اعتیاد آنان را به </a:t>
            </a:r>
            <a:r>
              <a:rPr lang="fa-IR" sz="2800" dirty="0">
                <a:ea typeface="Calibri"/>
                <a:cs typeface="B Mitra" pitchFamily="2" charset="-78"/>
              </a:rPr>
              <a:t>۶۰</a:t>
            </a:r>
            <a:r>
              <a:rPr lang="ar-SA" sz="2800" dirty="0">
                <a:ea typeface="Calibri"/>
                <a:cs typeface="B Mitra" pitchFamily="2" charset="-78"/>
              </a:rPr>
              <a:t> درصد می رساند</a:t>
            </a:r>
            <a:endParaRPr lang="en-US" sz="2800" dirty="0">
              <a:cs typeface="B Mitra" pitchFamily="2" charset="-78"/>
            </a:endParaRPr>
          </a:p>
        </p:txBody>
      </p:sp>
      <p:sp>
        <p:nvSpPr>
          <p:cNvPr id="3" name="Content Placeholder 2"/>
          <p:cNvSpPr>
            <a:spLocks noGrp="1"/>
          </p:cNvSpPr>
          <p:nvPr>
            <p:ph idx="1"/>
          </p:nvPr>
        </p:nvSpPr>
        <p:spPr/>
        <p:txBody>
          <a:bodyPr>
            <a:normAutofit fontScale="92500"/>
          </a:bodyPr>
          <a:lstStyle/>
          <a:p>
            <a:pPr algn="r" rtl="1">
              <a:lnSpc>
                <a:spcPct val="115000"/>
              </a:lnSpc>
              <a:spcAft>
                <a:spcPts val="1000"/>
              </a:spcAft>
            </a:pPr>
            <a:r>
              <a:rPr lang="fa-IR" dirty="0" smtClean="0">
                <a:ea typeface="Calibri"/>
                <a:cs typeface="B Zar"/>
              </a:rPr>
              <a:t> </a:t>
            </a:r>
            <a:r>
              <a:rPr lang="ar-SA" dirty="0" smtClean="0">
                <a:ea typeface="Calibri"/>
                <a:cs typeface="B Zar"/>
              </a:rPr>
              <a:t> </a:t>
            </a:r>
            <a:r>
              <a:rPr lang="ar-SA" dirty="0">
                <a:ea typeface="Calibri"/>
                <a:cs typeface="B Zar"/>
              </a:rPr>
              <a:t>خدمات مدیریت مورد دارای اصول مشخصی </a:t>
            </a:r>
            <a:r>
              <a:rPr lang="fa-IR" dirty="0" smtClean="0">
                <a:ea typeface="Calibri"/>
                <a:cs typeface="B Zar"/>
              </a:rPr>
              <a:t>است که عبارتند از : </a:t>
            </a:r>
          </a:p>
          <a:p>
            <a:pPr algn="r" rtl="1">
              <a:lnSpc>
                <a:spcPct val="115000"/>
              </a:lnSpc>
              <a:spcAft>
                <a:spcPts val="1000"/>
              </a:spcAft>
            </a:pPr>
            <a:r>
              <a:rPr lang="ar-SA" dirty="0" smtClean="0">
                <a:ea typeface="Calibri"/>
                <a:cs typeface="B Zar"/>
              </a:rPr>
              <a:t>مراجع </a:t>
            </a:r>
            <a:r>
              <a:rPr lang="ar-SA" dirty="0">
                <a:ea typeface="Calibri"/>
                <a:cs typeface="B Zar"/>
              </a:rPr>
              <a:t>محوری و تناسب با نیازهای هر </a:t>
            </a:r>
            <a:r>
              <a:rPr lang="ar-SA" dirty="0" smtClean="0">
                <a:ea typeface="Calibri"/>
                <a:cs typeface="B Zar"/>
              </a:rPr>
              <a:t>مراجع</a:t>
            </a:r>
            <a:endParaRPr lang="fa-IR" dirty="0" smtClean="0">
              <a:ea typeface="Calibri"/>
              <a:cs typeface="B Zar"/>
            </a:endParaRPr>
          </a:p>
          <a:p>
            <a:pPr algn="r" rtl="1">
              <a:lnSpc>
                <a:spcPct val="115000"/>
              </a:lnSpc>
              <a:spcAft>
                <a:spcPts val="1000"/>
              </a:spcAft>
            </a:pPr>
            <a:r>
              <a:rPr lang="fa-IR" dirty="0" smtClean="0">
                <a:ea typeface="Calibri"/>
                <a:cs typeface="B Zar"/>
              </a:rPr>
              <a:t>دارای</a:t>
            </a:r>
            <a:r>
              <a:rPr lang="ar-SA" dirty="0" smtClean="0">
                <a:ea typeface="Calibri"/>
                <a:cs typeface="B Zar"/>
              </a:rPr>
              <a:t> </a:t>
            </a:r>
            <a:r>
              <a:rPr lang="ar-SA" dirty="0">
                <a:ea typeface="Calibri"/>
                <a:cs typeface="B Zar"/>
              </a:rPr>
              <a:t>رویکردی </a:t>
            </a:r>
            <a:r>
              <a:rPr lang="ar-SA" dirty="0" smtClean="0">
                <a:ea typeface="Calibri"/>
                <a:cs typeface="B Zar"/>
              </a:rPr>
              <a:t>عملگرا</a:t>
            </a:r>
            <a:r>
              <a:rPr lang="fa-IR" dirty="0" smtClean="0">
                <a:ea typeface="Calibri"/>
                <a:cs typeface="B Zar"/>
              </a:rPr>
              <a:t>ست </a:t>
            </a:r>
          </a:p>
          <a:p>
            <a:pPr algn="r" rtl="1">
              <a:lnSpc>
                <a:spcPct val="115000"/>
              </a:lnSpc>
              <a:spcAft>
                <a:spcPts val="1000"/>
              </a:spcAft>
            </a:pPr>
            <a:r>
              <a:rPr lang="ar-SA" dirty="0" smtClean="0">
                <a:ea typeface="Calibri"/>
                <a:cs typeface="B Zar"/>
              </a:rPr>
              <a:t> </a:t>
            </a:r>
            <a:r>
              <a:rPr lang="ar-SA" dirty="0">
                <a:ea typeface="Calibri"/>
                <a:cs typeface="B Zar"/>
              </a:rPr>
              <a:t>انعطاف پذیر حساس به شرایط </a:t>
            </a:r>
            <a:r>
              <a:rPr lang="ar-SA" dirty="0" smtClean="0">
                <a:ea typeface="Calibri"/>
                <a:cs typeface="B Zar"/>
              </a:rPr>
              <a:t>فرهنگی</a:t>
            </a:r>
            <a:r>
              <a:rPr lang="fa-IR" dirty="0" smtClean="0">
                <a:ea typeface="Calibri"/>
                <a:cs typeface="B Zar"/>
              </a:rPr>
              <a:t>  </a:t>
            </a:r>
          </a:p>
          <a:p>
            <a:pPr algn="r" rtl="1">
              <a:lnSpc>
                <a:spcPct val="115000"/>
              </a:lnSpc>
              <a:spcAft>
                <a:spcPts val="1000"/>
              </a:spcAft>
            </a:pPr>
            <a:r>
              <a:rPr lang="ar-SA" dirty="0" smtClean="0">
                <a:ea typeface="Calibri"/>
                <a:cs typeface="B Zar"/>
              </a:rPr>
              <a:t> اجتماع</a:t>
            </a:r>
            <a:r>
              <a:rPr lang="fa-IR" dirty="0" smtClean="0">
                <a:ea typeface="Calibri"/>
                <a:cs typeface="B Zar"/>
              </a:rPr>
              <a:t> </a:t>
            </a:r>
            <a:r>
              <a:rPr lang="ar-SA" dirty="0" smtClean="0">
                <a:ea typeface="Calibri"/>
                <a:cs typeface="B Zar"/>
              </a:rPr>
              <a:t> </a:t>
            </a:r>
            <a:r>
              <a:rPr lang="ar-SA" dirty="0">
                <a:ea typeface="Calibri"/>
                <a:cs typeface="B Zar"/>
              </a:rPr>
              <a:t>محور </a:t>
            </a:r>
            <a:endParaRPr lang="fa-IR" dirty="0" smtClean="0">
              <a:ea typeface="Calibri"/>
              <a:cs typeface="B Zar"/>
            </a:endParaRPr>
          </a:p>
          <a:p>
            <a:pPr algn="r" rtl="1">
              <a:lnSpc>
                <a:spcPct val="115000"/>
              </a:lnSpc>
              <a:spcAft>
                <a:spcPts val="1000"/>
              </a:spcAft>
            </a:pPr>
            <a:r>
              <a:rPr lang="ar-SA" dirty="0" smtClean="0">
                <a:ea typeface="Calibri"/>
                <a:cs typeface="B Zar"/>
              </a:rPr>
              <a:t>همراه </a:t>
            </a:r>
            <a:r>
              <a:rPr lang="ar-SA" dirty="0">
                <a:ea typeface="Calibri"/>
                <a:cs typeface="B Zar"/>
              </a:rPr>
              <a:t>با حمایت یابی و پایداری</a:t>
            </a:r>
            <a:endParaRPr lang="en-US" sz="2400" dirty="0">
              <a:ea typeface="Calibri"/>
              <a:cs typeface="Arial"/>
            </a:endParaRPr>
          </a:p>
          <a:p>
            <a:pPr algn="r" rtl="1"/>
            <a:endParaRPr lang="en-US" dirty="0"/>
          </a:p>
        </p:txBody>
      </p:sp>
    </p:spTree>
    <p:extLst>
      <p:ext uri="{BB962C8B-B14F-4D97-AF65-F5344CB8AC3E}">
        <p14:creationId xmlns:p14="http://schemas.microsoft.com/office/powerpoint/2010/main" val="31842266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SA" sz="3200" dirty="0">
                <a:ea typeface="Calibri"/>
                <a:cs typeface="B Zar"/>
              </a:rPr>
              <a:t>مدیریت مورد چگونه ب</a:t>
            </a:r>
            <a:r>
              <a:rPr lang="ar-SA" sz="3200" dirty="0" smtClean="0">
                <a:effectLst/>
                <a:latin typeface="Arial"/>
                <a:ea typeface="Calibri"/>
                <a:cs typeface="B Zar"/>
              </a:rPr>
              <a:t>ه</a:t>
            </a:r>
            <a:r>
              <a:rPr lang="ar-SA" sz="3200" dirty="0">
                <a:ea typeface="Calibri"/>
                <a:cs typeface="B Zar"/>
              </a:rPr>
              <a:t> </a:t>
            </a:r>
            <a:r>
              <a:rPr lang="ar-SA" sz="3200" dirty="0" smtClean="0">
                <a:effectLst/>
                <a:latin typeface="Arial"/>
                <a:ea typeface="Calibri"/>
                <a:cs typeface="B Zar"/>
              </a:rPr>
              <a:t>فرآ</a:t>
            </a:r>
            <a:r>
              <a:rPr lang="ar-SA" sz="3200" dirty="0">
                <a:ea typeface="Calibri"/>
                <a:cs typeface="B Zar"/>
              </a:rPr>
              <a:t>یند درمان اعتیاد کمک میکند</a:t>
            </a:r>
            <a:endParaRPr lang="en-US" sz="3200" dirty="0"/>
          </a:p>
        </p:txBody>
      </p:sp>
      <p:sp>
        <p:nvSpPr>
          <p:cNvPr id="3" name="Content Placeholder 2"/>
          <p:cNvSpPr>
            <a:spLocks noGrp="1"/>
          </p:cNvSpPr>
          <p:nvPr>
            <p:ph idx="1"/>
          </p:nvPr>
        </p:nvSpPr>
        <p:spPr/>
        <p:txBody>
          <a:bodyPr/>
          <a:lstStyle/>
          <a:p>
            <a:pPr algn="r" rtl="1"/>
            <a:r>
              <a:rPr lang="ar-SA" dirty="0">
                <a:ea typeface="Calibri"/>
                <a:cs typeface="B Zar"/>
              </a:rPr>
              <a:t>مددکاری که مدیریت مورد را انجام میدهد کسی است که نسبت به مددجو های خود که دارای مشکلات پیچیده‌ای هستند </a:t>
            </a:r>
            <a:r>
              <a:rPr lang="fa-IR" dirty="0" smtClean="0">
                <a:ea typeface="Calibri"/>
                <a:cs typeface="B Zar"/>
              </a:rPr>
              <a:t>، </a:t>
            </a:r>
            <a:r>
              <a:rPr lang="ar-SA" dirty="0" smtClean="0">
                <a:ea typeface="Calibri"/>
                <a:cs typeface="B Zar"/>
              </a:rPr>
              <a:t>متعهد </a:t>
            </a:r>
            <a:r>
              <a:rPr lang="ar-SA" dirty="0">
                <a:ea typeface="Calibri"/>
                <a:cs typeface="B Zar"/>
              </a:rPr>
              <a:t>بوده و گزینه‌های درمان جامعی </a:t>
            </a:r>
            <a:r>
              <a:rPr lang="ar-SA" dirty="0" smtClean="0">
                <a:ea typeface="Calibri"/>
                <a:cs typeface="B Zar"/>
              </a:rPr>
              <a:t>را</a:t>
            </a:r>
            <a:r>
              <a:rPr lang="fa-IR" dirty="0" smtClean="0">
                <a:ea typeface="Calibri"/>
                <a:cs typeface="B Zar"/>
              </a:rPr>
              <a:t> برای آنها ، </a:t>
            </a:r>
            <a:r>
              <a:rPr lang="ar-SA" dirty="0" smtClean="0">
                <a:ea typeface="Calibri"/>
                <a:cs typeface="B Zar"/>
              </a:rPr>
              <a:t> </a:t>
            </a:r>
            <a:r>
              <a:rPr lang="fa-IR" dirty="0" smtClean="0">
                <a:ea typeface="Calibri"/>
                <a:cs typeface="B Zar"/>
              </a:rPr>
              <a:t>ف</a:t>
            </a:r>
            <a:r>
              <a:rPr lang="ar-SA" dirty="0" smtClean="0">
                <a:ea typeface="Calibri"/>
                <a:cs typeface="B Zar"/>
              </a:rPr>
              <a:t>رای </a:t>
            </a:r>
            <a:r>
              <a:rPr lang="ar-SA" dirty="0">
                <a:ea typeface="Calibri"/>
                <a:cs typeface="B Zar"/>
              </a:rPr>
              <a:t>از سم زدایی و توانبخشی فراهم می </a:t>
            </a:r>
            <a:r>
              <a:rPr lang="ar-SA" dirty="0" smtClean="0">
                <a:ea typeface="Calibri"/>
                <a:cs typeface="B Zar"/>
              </a:rPr>
              <a:t>کند</a:t>
            </a:r>
            <a:r>
              <a:rPr lang="fa-IR" dirty="0" smtClean="0">
                <a:ea typeface="Calibri"/>
                <a:cs typeface="B Zar"/>
              </a:rPr>
              <a:t>.</a:t>
            </a:r>
          </a:p>
          <a:p>
            <a:pPr algn="r" rtl="1"/>
            <a:r>
              <a:rPr lang="ar-SA" dirty="0" smtClean="0">
                <a:ea typeface="Calibri"/>
                <a:cs typeface="B Zar"/>
              </a:rPr>
              <a:t> </a:t>
            </a:r>
            <a:r>
              <a:rPr lang="ar-SA" dirty="0">
                <a:ea typeface="Calibri"/>
                <a:cs typeface="B Zar"/>
              </a:rPr>
              <a:t>مدیریت مورد شامل کار در چندین رشته برای کمک به مددجو ها می باشد که بتوانند با دریافت خدمات مورد نیاز خود </a:t>
            </a:r>
            <a:r>
              <a:rPr lang="fa-IR" dirty="0" smtClean="0">
                <a:ea typeface="Calibri"/>
                <a:cs typeface="B Zar"/>
              </a:rPr>
              <a:t>، سبک </a:t>
            </a:r>
            <a:r>
              <a:rPr lang="ar-SA" dirty="0" smtClean="0">
                <a:ea typeface="Calibri"/>
                <a:cs typeface="B Zar"/>
              </a:rPr>
              <a:t>زندگی </a:t>
            </a:r>
            <a:r>
              <a:rPr lang="ar-SA" dirty="0">
                <a:ea typeface="Calibri"/>
                <a:cs typeface="B Zar"/>
              </a:rPr>
              <a:t>سالم </a:t>
            </a:r>
            <a:r>
              <a:rPr lang="fa-IR" dirty="0" smtClean="0">
                <a:ea typeface="Calibri"/>
                <a:cs typeface="B Zar"/>
              </a:rPr>
              <a:t> جدید خود </a:t>
            </a:r>
            <a:r>
              <a:rPr lang="ar-SA" dirty="0" smtClean="0">
                <a:ea typeface="Calibri"/>
                <a:cs typeface="B Zar"/>
              </a:rPr>
              <a:t>را </a:t>
            </a:r>
            <a:r>
              <a:rPr lang="ar-SA" dirty="0">
                <a:ea typeface="Calibri"/>
                <a:cs typeface="B Zar"/>
              </a:rPr>
              <a:t>حفظ </a:t>
            </a:r>
            <a:r>
              <a:rPr lang="ar-SA" dirty="0" smtClean="0">
                <a:ea typeface="Calibri"/>
                <a:cs typeface="B Zar"/>
              </a:rPr>
              <a:t>نمایند</a:t>
            </a:r>
            <a:r>
              <a:rPr lang="fa-IR" dirty="0" smtClean="0">
                <a:ea typeface="Calibri"/>
                <a:cs typeface="B Zar"/>
              </a:rPr>
              <a:t>.</a:t>
            </a:r>
            <a:endParaRPr lang="en-US" dirty="0"/>
          </a:p>
        </p:txBody>
      </p:sp>
    </p:spTree>
    <p:extLst>
      <p:ext uri="{BB962C8B-B14F-4D97-AF65-F5344CB8AC3E}">
        <p14:creationId xmlns:p14="http://schemas.microsoft.com/office/powerpoint/2010/main" val="4421878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SA" sz="3600" dirty="0" smtClean="0">
                <a:effectLst/>
                <a:latin typeface="B Zar"/>
                <a:ea typeface="Calibri"/>
                <a:cs typeface="B Mitra" pitchFamily="2" charset="-78"/>
              </a:rPr>
              <a:t>انواع مدیریت مورد در درمان اعتیاد</a:t>
            </a:r>
            <a:endParaRPr lang="en-US" sz="3600" dirty="0">
              <a:cs typeface="B Mitra" pitchFamily="2" charset="-78"/>
            </a:endParaRPr>
          </a:p>
        </p:txBody>
      </p:sp>
      <p:sp>
        <p:nvSpPr>
          <p:cNvPr id="3" name="Content Placeholder 2"/>
          <p:cNvSpPr>
            <a:spLocks noGrp="1"/>
          </p:cNvSpPr>
          <p:nvPr>
            <p:ph idx="1"/>
          </p:nvPr>
        </p:nvSpPr>
        <p:spPr/>
        <p:txBody>
          <a:bodyPr/>
          <a:lstStyle/>
          <a:p>
            <a:pPr algn="r" rtl="1">
              <a:lnSpc>
                <a:spcPct val="115000"/>
              </a:lnSpc>
              <a:spcAft>
                <a:spcPts val="1000"/>
              </a:spcAft>
            </a:pPr>
            <a:r>
              <a:rPr lang="ar-SA" dirty="0">
                <a:ea typeface="Calibri"/>
                <a:cs typeface="B Zar"/>
              </a:rPr>
              <a:t>دیدگاه مبتنی بر نقاط قوت </a:t>
            </a:r>
            <a:endParaRPr lang="fa-IR" dirty="0" smtClean="0">
              <a:ea typeface="Calibri"/>
              <a:cs typeface="B Zar"/>
            </a:endParaRPr>
          </a:p>
          <a:p>
            <a:pPr algn="r" rtl="1">
              <a:lnSpc>
                <a:spcPct val="115000"/>
              </a:lnSpc>
              <a:spcAft>
                <a:spcPts val="1000"/>
              </a:spcAft>
            </a:pPr>
            <a:r>
              <a:rPr lang="ar-SA" dirty="0" smtClean="0">
                <a:ea typeface="Calibri"/>
                <a:cs typeface="B Zar"/>
              </a:rPr>
              <a:t>واسطه </a:t>
            </a:r>
            <a:r>
              <a:rPr lang="ar-SA" dirty="0">
                <a:ea typeface="Calibri"/>
                <a:cs typeface="B Zar"/>
              </a:rPr>
              <a:t>گری </a:t>
            </a:r>
            <a:endParaRPr lang="fa-IR" dirty="0" smtClean="0">
              <a:ea typeface="Calibri"/>
              <a:cs typeface="B Zar"/>
            </a:endParaRPr>
          </a:p>
          <a:p>
            <a:pPr algn="r" rtl="1">
              <a:lnSpc>
                <a:spcPct val="115000"/>
              </a:lnSpc>
              <a:spcAft>
                <a:spcPts val="1000"/>
              </a:spcAft>
            </a:pPr>
            <a:r>
              <a:rPr lang="ar-SA" dirty="0" smtClean="0">
                <a:ea typeface="Calibri"/>
                <a:cs typeface="B Zar"/>
              </a:rPr>
              <a:t>درمان </a:t>
            </a:r>
            <a:r>
              <a:rPr lang="fa-IR" dirty="0" smtClean="0">
                <a:ea typeface="Calibri"/>
                <a:cs typeface="B Zar"/>
              </a:rPr>
              <a:t> مبتنی بر </a:t>
            </a:r>
            <a:r>
              <a:rPr lang="ar-SA" dirty="0" smtClean="0">
                <a:ea typeface="Calibri"/>
                <a:cs typeface="B Zar"/>
              </a:rPr>
              <a:t>جامعه</a:t>
            </a:r>
            <a:endParaRPr lang="fa-IR" dirty="0" smtClean="0">
              <a:ea typeface="Calibri"/>
              <a:cs typeface="B Zar"/>
            </a:endParaRPr>
          </a:p>
          <a:p>
            <a:pPr algn="r" rtl="1">
              <a:lnSpc>
                <a:spcPct val="115000"/>
              </a:lnSpc>
              <a:spcAft>
                <a:spcPts val="1000"/>
              </a:spcAft>
            </a:pPr>
            <a:r>
              <a:rPr lang="ar-SA" dirty="0" smtClean="0">
                <a:ea typeface="Calibri"/>
                <a:cs typeface="B Zar"/>
              </a:rPr>
              <a:t> </a:t>
            </a:r>
            <a:r>
              <a:rPr lang="ar-SA" dirty="0">
                <a:ea typeface="Calibri"/>
                <a:cs typeface="B Zar"/>
              </a:rPr>
              <a:t>بالینی </a:t>
            </a:r>
            <a:r>
              <a:rPr lang="fa-IR" dirty="0" smtClean="0">
                <a:ea typeface="Calibri"/>
                <a:cs typeface="B Zar"/>
              </a:rPr>
              <a:t>/</a:t>
            </a:r>
            <a:r>
              <a:rPr lang="ar-SA" dirty="0" smtClean="0">
                <a:ea typeface="Calibri"/>
                <a:cs typeface="B Zar"/>
              </a:rPr>
              <a:t>توانبخشی</a:t>
            </a:r>
            <a:endParaRPr lang="en-US" sz="2400" dirty="0">
              <a:ea typeface="Calibri"/>
              <a:cs typeface="Arial"/>
            </a:endParaRPr>
          </a:p>
          <a:p>
            <a:pPr algn="r" rtl="1"/>
            <a:endParaRPr lang="en-US" dirty="0"/>
          </a:p>
        </p:txBody>
      </p:sp>
    </p:spTree>
    <p:extLst>
      <p:ext uri="{BB962C8B-B14F-4D97-AF65-F5344CB8AC3E}">
        <p14:creationId xmlns:p14="http://schemas.microsoft.com/office/powerpoint/2010/main" val="15598581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332656"/>
            <a:ext cx="8964488" cy="6525344"/>
          </a:xfrm>
        </p:spPr>
        <p:txBody>
          <a:bodyPr>
            <a:normAutofit fontScale="70000" lnSpcReduction="20000"/>
          </a:bodyPr>
          <a:lstStyle/>
          <a:p>
            <a:pPr algn="r" rtl="1"/>
            <a:r>
              <a:rPr lang="fa-IR" dirty="0"/>
              <a:t/>
            </a:r>
            <a:br>
              <a:rPr lang="fa-IR" dirty="0"/>
            </a:br>
            <a:r>
              <a:rPr lang="fa-IR" sz="3400" b="1" dirty="0">
                <a:cs typeface="B Zar" pitchFamily="2" charset="-78"/>
              </a:rPr>
              <a:t>واسطه گری:</a:t>
            </a:r>
            <a:r>
              <a:rPr lang="fa-IR" sz="3400" dirty="0">
                <a:cs typeface="B Zar" pitchFamily="2" charset="-78"/>
              </a:rPr>
              <a:t> این نوع از مدیریت ، پیوند هر چه سریع تر مددجوها با خدمات مناسب است. مددکار، در ارزیابی اولیه خدمات مستقیم کمی را ارائه می دهد اما زمانی که سطح نیاز تعیین شد، می تواند به نهاد های مختلف از قبیل خدمات تست دارو ، آموزش کار و مسکن رجوع کند.این نوع از مدیریت مورد اغلب در محیط های با حجم بالای مددجو، نظیر دادگاه ها و بیمارستان ها یافت می شود.</a:t>
            </a:r>
            <a:br>
              <a:rPr lang="fa-IR" sz="3400" dirty="0">
                <a:cs typeface="B Zar" pitchFamily="2" charset="-78"/>
              </a:rPr>
            </a:br>
            <a:r>
              <a:rPr lang="fa-IR" sz="3400" b="1" dirty="0">
                <a:cs typeface="B Zar" pitchFamily="2" charset="-78"/>
              </a:rPr>
              <a:t>دیدگاه مبتنی بر نقاط قوت:</a:t>
            </a:r>
            <a:r>
              <a:rPr lang="fa-IR" sz="3400" dirty="0">
                <a:cs typeface="B Zar" pitchFamily="2" charset="-78"/>
              </a:rPr>
              <a:t> این شکل از مدیریت مورد یک رابطه بلند مدت بین مددجو و مددکار ایجاد می نماید. هر دو با هم کار کرده تا برنامه ای درمانی را طراحی کنند که مبتنی است بر آنچه که فرد باور دارد نقاط قوت او هستند و متمرکز بر دریافت درمانی ست که بر نقاط قوت اش شکل گرفته است. که می تواند شامل درمان های غیر رسمی نظیر داروی مکمل یا هدایت معنوی باشد.</a:t>
            </a:r>
            <a:br>
              <a:rPr lang="fa-IR" sz="3400" dirty="0">
                <a:cs typeface="B Zar" pitchFamily="2" charset="-78"/>
              </a:rPr>
            </a:br>
            <a:r>
              <a:rPr lang="fa-IR" sz="3400" b="1" dirty="0">
                <a:cs typeface="B Zar" pitchFamily="2" charset="-78"/>
              </a:rPr>
              <a:t>درمان جامعه:</a:t>
            </a:r>
            <a:r>
              <a:rPr lang="fa-IR" sz="3400" dirty="0">
                <a:cs typeface="B Zar" pitchFamily="2" charset="-78"/>
              </a:rPr>
              <a:t> این سبک از مدیریت مورد، دیدار مددکار با مددجو در محیط های طبیعی مثل خانه یا مکانی نزدیک به خانه است. سیستم مدیریت بر نیازهای زندگی روزانه مثل تجویز نسخه ، مسکن، درآمد، کمک به کودکان متمرکز است. افراد مددجو، مددکاران را به طور مکرر و منظم ملاقات می کنند و ارتباط آن ها با هدف حفظ تعهد بلند مدت برای مدیریت اختلال مصرف مواد مخدر در فرد و هر موضوع مشترک پیرامون سلامت روان، گسترش می یابد.</a:t>
            </a:r>
            <a:br>
              <a:rPr lang="fa-IR" sz="3400" dirty="0">
                <a:cs typeface="B Zar" pitchFamily="2" charset="-78"/>
              </a:rPr>
            </a:br>
            <a:r>
              <a:rPr lang="fa-IR" sz="3400" b="1" dirty="0">
                <a:cs typeface="B Zar" pitchFamily="2" charset="-78"/>
              </a:rPr>
              <a:t>بالینی/ توانبخشی:</a:t>
            </a:r>
            <a:r>
              <a:rPr lang="fa-IR" sz="3400" dirty="0">
                <a:cs typeface="B Zar" pitchFamily="2" charset="-78"/>
              </a:rPr>
              <a:t> در این نوع از مدیریت مورد، فرد با مددکاری کار می کند که درمان های بالینی جامع را فراهم آورده به علاوه اینکه مدیریت منابع را نیز در اختیار دارد. این درمان ها شامل معالجه فیزیکی، مشاوره، رشد مهارت ها، مداخله و دیگر موارد است. این نوع دیگری از مدیریت مورد بلند مدت است از این رو که رابطه بین درمانگر یا مددکار با مددجو در روند معالجه جدایی ناپذیر است.</a:t>
            </a:r>
            <a:endParaRPr lang="en-US" dirty="0">
              <a:cs typeface="B Zar" pitchFamily="2" charset="-78"/>
            </a:endParaRPr>
          </a:p>
        </p:txBody>
      </p:sp>
    </p:spTree>
    <p:extLst>
      <p:ext uri="{BB962C8B-B14F-4D97-AF65-F5344CB8AC3E}">
        <p14:creationId xmlns:p14="http://schemas.microsoft.com/office/powerpoint/2010/main" val="8307994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145</TotalTime>
  <Words>1135</Words>
  <Application>Microsoft Office PowerPoint</Application>
  <PresentationFormat>On-screen Show (4:3)</PresentationFormat>
  <Paragraphs>93</Paragraphs>
  <Slides>21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Arial</vt:lpstr>
      <vt:lpstr>B Mitra</vt:lpstr>
      <vt:lpstr>B Zar</vt:lpstr>
      <vt:lpstr>Blackadder ITC</vt:lpstr>
      <vt:lpstr>Calibri</vt:lpstr>
      <vt:lpstr>Times New Roman</vt:lpstr>
      <vt:lpstr>Office Theme</vt:lpstr>
      <vt:lpstr>مدیریت مورد و حمایت های روانی </vt:lpstr>
      <vt:lpstr>PowerPoint Presentation</vt:lpstr>
      <vt:lpstr>  مدیریت مورد  برای چه کسانی مورد نیاز هست ؟</vt:lpstr>
      <vt:lpstr>مدیریت مورد   Case Management  برای معتادان بهبود یافته </vt:lpstr>
      <vt:lpstr>هدف مدیریت مورد </vt:lpstr>
      <vt:lpstr>طرح مدیریت مورد معتادان شانس درمان قطعی اعتیاد آنان را به ۶۰ درصد می رساند</vt:lpstr>
      <vt:lpstr>مدیریت مورد چگونه به فرآیند درمان اعتیاد کمک میکند</vt:lpstr>
      <vt:lpstr>انواع مدیریت مورد در درمان اعتیاد</vt:lpstr>
      <vt:lpstr>PowerPoint Presentation</vt:lpstr>
      <vt:lpstr>مددکار در مدیریت مورد چه کارهایی را انجام میدهد</vt:lpstr>
      <vt:lpstr>PowerPoint Presentation</vt:lpstr>
      <vt:lpstr>ویژگی مدل مددجو محور در مدیریت مورد</vt:lpstr>
      <vt:lpstr>ادامه .....ویژگی مدل مددجو محور در مدیریت مورد</vt:lpstr>
      <vt:lpstr>فرایند مدیریت مورد دارای مراحلی است که عبارتند از </vt:lpstr>
      <vt:lpstr>Case Management involves advocacy </vt:lpstr>
      <vt:lpstr>Case Management is community -based</vt:lpstr>
      <vt:lpstr>Case Management is progmatic</vt:lpstr>
      <vt:lpstr>Case Management is anticipatory </vt:lpstr>
      <vt:lpstr>مدیران باید از نقاط قوت زیر برخوردار باشند</vt:lpstr>
      <vt:lpstr>تمرین عملی </vt:lpstr>
      <vt:lpstr>ادامه</vt:lpstr>
    </vt:vector>
  </TitlesOfParts>
  <Company>home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مدیریت مورد و حمایت های روانی</dc:title>
  <dc:creator>ismail - [2010]</dc:creator>
  <cp:lastModifiedBy>قدسیه حکیم زاده</cp:lastModifiedBy>
  <cp:revision>10</cp:revision>
  <dcterms:created xsi:type="dcterms:W3CDTF">2022-06-20T17:41:29Z</dcterms:created>
  <dcterms:modified xsi:type="dcterms:W3CDTF">2024-01-14T11:02:08Z</dcterms:modified>
</cp:coreProperties>
</file>